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52" r:id="rId2"/>
    <p:sldId id="353" r:id="rId3"/>
    <p:sldId id="354" r:id="rId4"/>
    <p:sldId id="355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76" r:id="rId26"/>
    <p:sldId id="377" r:id="rId27"/>
    <p:sldId id="378" r:id="rId28"/>
    <p:sldId id="379" r:id="rId29"/>
    <p:sldId id="380" r:id="rId30"/>
    <p:sldId id="381" r:id="rId31"/>
    <p:sldId id="382" r:id="rId32"/>
    <p:sldId id="383" r:id="rId33"/>
    <p:sldId id="384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496"/>
    <a:srgbClr val="0000FF"/>
    <a:srgbClr val="692AA2"/>
    <a:srgbClr val="FE23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78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442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479B-7C2D-43F5-BDD8-FE14A3C96E1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404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fld id="{DE114A1D-2E1F-4782-9536-7FC6A777EBA6}" type="slidenum">
              <a:rPr lang="zh-CN" altLang="en-US" sz="1200" smtClean="0"/>
              <a:pPr eaLnBrk="1" hangingPunct="1"/>
              <a:t>17</a:t>
            </a:fld>
            <a:endParaRPr lang="en-US" altLang="zh-CN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b="0" dirty="0">
                <a:solidFill>
                  <a:srgbClr val="1D1496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0000FF"/>
          </a:solidFill>
          <a:latin typeface="楷体_GB2312" pitchFamily="49" charset="-122"/>
          <a:ea typeface="楷体_GB2312" pitchFamily="49" charset="-122"/>
        </a:defRPr>
      </a:lvl2pPr>
      <a:lvl3pPr marL="107632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435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1971675" indent="-23177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600">
          <a:solidFill>
            <a:srgbClr val="1D1496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&#24405;&#38899;/MS2%5b1%5d.swf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extLst/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/>
              <a:t>第六</a:t>
            </a:r>
            <a:r>
              <a:rPr lang="zh-CN" altLang="en-US" dirty="0" smtClean="0"/>
              <a:t>节  心脏评估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808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二、触诊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（二）震颤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概念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心前区</a:t>
            </a:r>
            <a:r>
              <a:rPr lang="zh-CN" altLang="zh-CN" dirty="0" smtClean="0"/>
              <a:t>用手触诊时感觉到的一种微细的震动感</a:t>
            </a:r>
            <a:endParaRPr lang="en-US" altLang="zh-CN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zh-CN" altLang="en-US" dirty="0" smtClean="0"/>
              <a:t>发生机制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zh-CN" altLang="en-US" dirty="0" smtClean="0"/>
              <a:t>血流通道异常→湍流→瓣膜、心壁等震动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zh-CN" altLang="en-US" dirty="0" smtClean="0"/>
              <a:t>评估要点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zh-CN" altLang="en-US" sz="3100" dirty="0" smtClean="0"/>
              <a:t>部位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zh-CN" altLang="en-US" sz="3100" dirty="0" smtClean="0"/>
              <a:t>时期</a:t>
            </a:r>
            <a:endParaRPr lang="en-US" altLang="zh-CN" sz="3100" dirty="0" smtClean="0"/>
          </a:p>
          <a:p>
            <a:pPr lvl="3" algn="just" eaLnBrk="1" hangingPunct="1">
              <a:lnSpc>
                <a:spcPct val="90000"/>
              </a:lnSpc>
            </a:pPr>
            <a:r>
              <a:rPr dirty="0" smtClean="0"/>
              <a:t>收缩期、舒张期、连续性</a:t>
            </a:r>
            <a:endParaRPr lang="en-US" altLang="zh-CN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zh-CN" altLang="en-US" dirty="0" smtClean="0"/>
              <a:t>临床意义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zh-CN" altLang="en-US" sz="3100" dirty="0" smtClean="0"/>
              <a:t>器质性心脏病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5" descr="D:\教学\评估\评估1\图片\暴风截屏20100523102644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4214818"/>
            <a:ext cx="1839119" cy="1471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154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400" dirty="0"/>
              <a:t>二、触诊</a:t>
            </a:r>
            <a:endParaRPr lang="zh-CN" altLang="en-US" sz="44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None/>
            </a:pPr>
            <a:r>
              <a:rPr lang="zh-CN" altLang="en-US" dirty="0" smtClean="0"/>
              <a:t>（三）</a:t>
            </a:r>
            <a:r>
              <a:rPr lang="zh-CN" altLang="zh-CN" dirty="0" smtClean="0"/>
              <a:t>心包</a:t>
            </a:r>
            <a:r>
              <a:rPr lang="zh-CN" altLang="zh-CN" dirty="0"/>
              <a:t>摩擦</a:t>
            </a:r>
            <a:r>
              <a:rPr lang="zh-CN" altLang="zh-CN" dirty="0" smtClean="0"/>
              <a:t>感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 algn="just" eaLnBrk="1" hangingPunct="1"/>
            <a:r>
              <a:rPr lang="zh-CN" altLang="en-US" dirty="0" smtClean="0"/>
              <a:t>方法</a:t>
            </a:r>
          </a:p>
          <a:p>
            <a:pPr lvl="2" algn="just" eaLnBrk="1" hangingPunct="1"/>
            <a:r>
              <a:rPr lang="zh-CN" altLang="en-US" dirty="0" smtClean="0"/>
              <a:t>胸骨左缘第</a:t>
            </a:r>
            <a:r>
              <a:rPr lang="en-US" altLang="zh-CN" dirty="0" smtClean="0"/>
              <a:t>4</a:t>
            </a:r>
            <a:r>
              <a:rPr lang="zh-CN" altLang="en-US" dirty="0" smtClean="0"/>
              <a:t>肋间；</a:t>
            </a:r>
          </a:p>
          <a:p>
            <a:pPr lvl="2" algn="just" eaLnBrk="1" hangingPunct="1"/>
            <a:r>
              <a:rPr lang="zh-CN" altLang="en-US" dirty="0" smtClean="0"/>
              <a:t>前倾坐位，呼气末最易触及。</a:t>
            </a:r>
          </a:p>
          <a:p>
            <a:pPr lvl="1" algn="just" eaLnBrk="1" hangingPunct="1"/>
            <a:r>
              <a:rPr lang="zh-CN" altLang="en-US" dirty="0" smtClean="0"/>
              <a:t>临床意义</a:t>
            </a:r>
          </a:p>
          <a:p>
            <a:pPr lvl="2" algn="just" eaLnBrk="1" hangingPunct="1"/>
            <a:r>
              <a:rPr lang="zh-CN" altLang="en-US" dirty="0" smtClean="0"/>
              <a:t>心包炎</a:t>
            </a:r>
          </a:p>
        </p:txBody>
      </p:sp>
      <p:pic>
        <p:nvPicPr>
          <p:cNvPr id="3074" name="Picture 2" descr="心包摩擦感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2" t="6977" r="21949" b="11695"/>
          <a:stretch/>
        </p:blipFill>
        <p:spPr bwMode="auto">
          <a:xfrm>
            <a:off x="6012160" y="1539514"/>
            <a:ext cx="1757941" cy="183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167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三、叩诊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目的</a:t>
            </a:r>
          </a:p>
          <a:p>
            <a:pPr lvl="1" eaLnBrk="1" hangingPunct="1"/>
            <a:r>
              <a:rPr lang="zh-CN" altLang="en-US" dirty="0" smtClean="0"/>
              <a:t>通过叩诊来确定心脏大小、形状、位置</a:t>
            </a:r>
            <a:endParaRPr lang="en-US" altLang="zh-CN" dirty="0" smtClean="0"/>
          </a:p>
          <a:p>
            <a:pPr eaLnBrk="1" hangingPunct="1"/>
            <a:r>
              <a:rPr lang="zh-CN" altLang="en-US" dirty="0"/>
              <a:t>叩诊</a:t>
            </a:r>
            <a:r>
              <a:rPr lang="zh-CN" altLang="en-US" dirty="0" smtClean="0"/>
              <a:t>方法</a:t>
            </a:r>
            <a:endParaRPr lang="en-US" altLang="zh-CN" dirty="0" smtClean="0"/>
          </a:p>
          <a:p>
            <a:pPr lvl="1" algn="just" eaLnBrk="1" hangingPunct="1"/>
            <a:r>
              <a:rPr lang="zh-CN" altLang="en-US" dirty="0"/>
              <a:t>间接叩诊法沿肋间</a:t>
            </a:r>
            <a:r>
              <a:rPr lang="zh-CN" altLang="en-US" b="1" dirty="0">
                <a:solidFill>
                  <a:srgbClr val="C00000"/>
                </a:solidFill>
              </a:rPr>
              <a:t>轻</a:t>
            </a:r>
            <a:r>
              <a:rPr lang="zh-CN" altLang="en-US" dirty="0"/>
              <a:t>叩</a:t>
            </a:r>
          </a:p>
          <a:p>
            <a:pPr lvl="2" algn="just" eaLnBrk="1" hangingPunct="1"/>
            <a:r>
              <a:rPr lang="zh-CN" altLang="en-US" sz="2400" dirty="0"/>
              <a:t>仰卧位</a:t>
            </a:r>
          </a:p>
          <a:p>
            <a:pPr lvl="2" algn="just" eaLnBrk="1" hangingPunct="1"/>
            <a:r>
              <a:rPr lang="zh-CN" altLang="en-US" sz="2400" dirty="0"/>
              <a:t>坐位</a:t>
            </a:r>
          </a:p>
          <a:p>
            <a:pPr lvl="1" algn="just" eaLnBrk="1" hangingPunct="1"/>
            <a:r>
              <a:rPr lang="zh-CN" altLang="en-US" dirty="0"/>
              <a:t>顺序</a:t>
            </a:r>
          </a:p>
          <a:p>
            <a:pPr lvl="2" algn="just" eaLnBrk="1" hangingPunct="1"/>
            <a:r>
              <a:rPr lang="zh-CN" altLang="en-US" sz="2400" dirty="0"/>
              <a:t>自下而上</a:t>
            </a:r>
          </a:p>
          <a:p>
            <a:pPr lvl="2" algn="just" eaLnBrk="1" hangingPunct="1"/>
            <a:r>
              <a:rPr lang="zh-CN" altLang="en-US" sz="2400" dirty="0"/>
              <a:t>从外向内</a:t>
            </a:r>
          </a:p>
          <a:p>
            <a:pPr lvl="2" algn="just" eaLnBrk="1" hangingPunct="1"/>
            <a:r>
              <a:rPr lang="zh-CN" altLang="en-US" sz="2400" dirty="0"/>
              <a:t>从清音到浊音(相对浊音界)</a:t>
            </a:r>
          </a:p>
          <a:p>
            <a:pPr lvl="1" algn="just" eaLnBrk="1" hangingPunct="1"/>
            <a:r>
              <a:rPr lang="zh-CN" altLang="en-US" dirty="0"/>
              <a:t>移动距离＜1</a:t>
            </a:r>
            <a:r>
              <a:rPr lang="en-US" altLang="zh-CN" dirty="0" smtClean="0"/>
              <a:t>cm</a:t>
            </a:r>
            <a:endParaRPr lang="zh-CN" altLang="en-US" dirty="0" smtClean="0"/>
          </a:p>
        </p:txBody>
      </p:sp>
      <p:pic>
        <p:nvPicPr>
          <p:cNvPr id="5" name="Picture 6" descr="心脏相对及绝对浊音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12976"/>
            <a:ext cx="2288434" cy="171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26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三、叩诊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正常心界及记录格式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4797152"/>
            <a:ext cx="619283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000" b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lang="zh-CN" altLang="en-US" sz="2800" b="0" dirty="0" smtClean="0">
                <a:solidFill>
                  <a:srgbClr val="1D1496"/>
                </a:solidFill>
                <a:latin typeface="华文新魏" pitchFamily="2" charset="-122"/>
                <a:ea typeface="华文新魏" pitchFamily="2" charset="-122"/>
                <a:cs typeface="+mn-cs"/>
              </a:defRPr>
            </a:lvl2pPr>
            <a:lvl3pPr marL="1143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Char char="•"/>
              <a:defRPr lang="zh-CN" altLang="en-US" sz="2600" dirty="0" smtClean="0">
                <a:solidFill>
                  <a:srgbClr val="692AA2"/>
                </a:solidFill>
                <a:latin typeface="华文新魏" pitchFamily="2" charset="-122"/>
                <a:ea typeface="华文新魏" pitchFamily="2" charset="-122"/>
              </a:defRPr>
            </a:lvl3pPr>
            <a:lvl4pPr marL="1600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har char="–"/>
              <a:defRPr lang="zh-CN" altLang="en-US" sz="2600" dirty="0" smtClean="0">
                <a:solidFill>
                  <a:srgbClr val="0070C0"/>
                </a:solidFill>
                <a:latin typeface="华文新魏" pitchFamily="2" charset="-122"/>
                <a:ea typeface="华文新魏" pitchFamily="2" charset="-122"/>
              </a:defRPr>
            </a:lvl4pPr>
            <a:lvl5pPr marL="20574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har char="»"/>
              <a:defRPr lang="zh-CN" altLang="en-US" sz="2400" dirty="0">
                <a:solidFill>
                  <a:srgbClr val="00B050"/>
                </a:solidFill>
                <a:latin typeface="华文新魏" pitchFamily="2" charset="-122"/>
                <a:ea typeface="华文新魏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zh-CN" altLang="en-US" sz="2400" kern="0" smtClean="0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左锁骨中线至前正中线为8～10</a:t>
            </a:r>
            <a:r>
              <a:rPr lang="en-US" altLang="zh-CN" sz="2400" kern="0" smtClean="0">
                <a:solidFill>
                  <a:srgbClr val="000099"/>
                </a:solidFill>
                <a:latin typeface="华文新魏" pitchFamily="2" charset="-122"/>
                <a:ea typeface="华文新魏" pitchFamily="2" charset="-122"/>
              </a:rPr>
              <a:t>cm</a:t>
            </a:r>
            <a:endParaRPr lang="en-US" altLang="zh-CN" sz="2400" kern="0" dirty="0" smtClean="0">
              <a:solidFill>
                <a:srgbClr val="000099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6" name="Group 1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834861"/>
              </p:ext>
            </p:extLst>
          </p:nvPr>
        </p:nvGraphicFramePr>
        <p:xfrm>
          <a:off x="899592" y="2276873"/>
          <a:ext cx="4968130" cy="2298905"/>
        </p:xfrm>
        <a:graphic>
          <a:graphicData uri="http://schemas.openxmlformats.org/drawingml/2006/table">
            <a:tbl>
              <a:tblPr/>
              <a:tblGrid>
                <a:gridCol w="1751447"/>
                <a:gridCol w="1206889"/>
                <a:gridCol w="2009794"/>
              </a:tblGrid>
              <a:tr h="543257"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右（</a:t>
                      </a: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cm）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肋间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左（</a:t>
                      </a: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cm）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832"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2~3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II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2~3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832"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2~3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III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3.5~4.5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832"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3~4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IV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5~6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832"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V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kumimoji="1" sz="3200">
                          <a:solidFill>
                            <a:schemeClr val="tx1"/>
                          </a:solidFill>
                          <a:latin typeface="Tahoma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hlink"/>
                        </a:buClr>
                        <a:buSzPct val="55000"/>
                        <a:buFont typeface="Wingdings" pitchFamily="2" charset="2"/>
                        <a:defRPr kumimoji="1" sz="3000">
                          <a:solidFill>
                            <a:srgbClr val="000099"/>
                          </a:solidFill>
                          <a:latin typeface="Tahoma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kumimoji="1" sz="2800">
                          <a:solidFill>
                            <a:srgbClr val="800000"/>
                          </a:solidFill>
                          <a:latin typeface="Tahoma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2"/>
                        </a:buClr>
                        <a:buSzPct val="55000"/>
                        <a:buFont typeface="Wingdings" pitchFamily="2" charset="2"/>
                        <a:defRPr kumimoji="1" sz="2600">
                          <a:solidFill>
                            <a:srgbClr val="000066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4pPr>
                      <a:lvl5pPr marL="2057400" indent="-228600" eaLnBrk="0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 kumimoji="1" sz="2600">
                          <a:solidFill>
                            <a:srgbClr val="800080"/>
                          </a:solidFill>
                          <a:latin typeface="Tahoma" pitchFamily="34" charset="0"/>
                          <a:ea typeface="华文新魏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7~9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Picture 6" descr="心脏相对及绝对浊音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348880"/>
            <a:ext cx="2288434" cy="171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18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三、叩诊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心脏浊音界的</a:t>
            </a:r>
            <a:r>
              <a:rPr lang="zh-CN" altLang="en-US" dirty="0" smtClean="0"/>
              <a:t>改变</a:t>
            </a:r>
            <a:endParaRPr lang="en-US" altLang="zh-CN" dirty="0" smtClean="0"/>
          </a:p>
          <a:p>
            <a:pPr lvl="1" algn="just" eaLnBrk="1" hangingPunct="1"/>
            <a:r>
              <a:rPr lang="zh-CN" altLang="en-US" dirty="0"/>
              <a:t>左心室扩大</a:t>
            </a:r>
          </a:p>
          <a:p>
            <a:pPr lvl="2" algn="just" eaLnBrk="1" hangingPunct="1">
              <a:buNone/>
            </a:pPr>
            <a:r>
              <a:rPr lang="zh-CN" altLang="en-US" sz="2400" dirty="0"/>
              <a:t>(靴形心或主动脉型心脏</a:t>
            </a:r>
            <a:r>
              <a:rPr lang="zh-CN" altLang="en-US" sz="2400" dirty="0" smtClean="0"/>
              <a:t>)</a:t>
            </a:r>
            <a:endParaRPr lang="en-US" altLang="zh-CN" sz="2400" dirty="0" smtClean="0"/>
          </a:p>
          <a:p>
            <a:pPr lvl="1" algn="just" eaLnBrk="1" hangingPunct="1"/>
            <a:r>
              <a:rPr lang="zh-CN" altLang="en-US" dirty="0"/>
              <a:t>右心室扩大</a:t>
            </a:r>
          </a:p>
          <a:p>
            <a:pPr lvl="1" algn="just" eaLnBrk="1" hangingPunct="1"/>
            <a:r>
              <a:rPr lang="zh-CN" altLang="en-US" dirty="0"/>
              <a:t>左心房与肺动脉段扩大</a:t>
            </a:r>
          </a:p>
          <a:p>
            <a:pPr lvl="2" algn="just" eaLnBrk="1" hangingPunct="1">
              <a:buNone/>
            </a:pPr>
            <a:r>
              <a:rPr lang="zh-CN" altLang="en-US" sz="2400" dirty="0"/>
              <a:t>(梨型心或二尖瓣型心脏</a:t>
            </a:r>
            <a:r>
              <a:rPr lang="zh-CN" altLang="en-US" sz="2400" dirty="0" smtClean="0"/>
              <a:t>)</a:t>
            </a:r>
            <a:endParaRPr lang="en-US" altLang="zh-CN" sz="2400" dirty="0" smtClean="0"/>
          </a:p>
          <a:p>
            <a:pPr lvl="1" algn="just" eaLnBrk="1" hangingPunct="1"/>
            <a:r>
              <a:rPr lang="zh-CN" altLang="en-US" dirty="0"/>
              <a:t>双侧心室扩大</a:t>
            </a:r>
          </a:p>
          <a:p>
            <a:pPr lvl="1" algn="just" eaLnBrk="1" hangingPunct="1"/>
            <a:r>
              <a:rPr lang="zh-CN" altLang="en-US" dirty="0" smtClean="0"/>
              <a:t>心包积液</a:t>
            </a:r>
            <a:endParaRPr lang="en-US" altLang="zh-CN" dirty="0" smtClean="0"/>
          </a:p>
          <a:p>
            <a:pPr lvl="2" algn="just" eaLnBrk="1" hangingPunct="1"/>
            <a:r>
              <a:rPr lang="zh-CN" altLang="zh-CN" sz="2400" dirty="0"/>
              <a:t>心界向两侧扩大</a:t>
            </a:r>
            <a:r>
              <a:rPr lang="en-US" altLang="zh-CN" sz="2400" dirty="0"/>
              <a:t>,</a:t>
            </a:r>
            <a:r>
              <a:rPr lang="zh-CN" altLang="zh-CN" sz="2400" dirty="0"/>
              <a:t>且随体位改变</a:t>
            </a:r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5" descr="二尖瓣狭窄－梨形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882598"/>
            <a:ext cx="1752627" cy="155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靴形心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12776"/>
            <a:ext cx="1679805" cy="1311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心包积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3136"/>
            <a:ext cx="3096344" cy="134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64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三、叩诊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zh-CN" altLang="en-US" sz="3200" dirty="0"/>
              <a:t>心外因素的影响</a:t>
            </a:r>
          </a:p>
          <a:p>
            <a:pPr lvl="2" eaLnBrk="1" hangingPunct="1"/>
            <a:r>
              <a:rPr lang="zh-CN" altLang="en-US" sz="2800" dirty="0"/>
              <a:t>肺气肿；</a:t>
            </a:r>
          </a:p>
          <a:p>
            <a:pPr lvl="2" eaLnBrk="1" hangingPunct="1"/>
            <a:r>
              <a:rPr lang="zh-CN" altLang="en-US" sz="2800" dirty="0" smtClean="0"/>
              <a:t>大量</a:t>
            </a:r>
            <a:r>
              <a:rPr lang="zh-CN" altLang="en-US" sz="2800" dirty="0"/>
              <a:t>胸腔积液、气胸；</a:t>
            </a:r>
          </a:p>
          <a:p>
            <a:pPr lvl="2" eaLnBrk="1" hangingPunct="1"/>
            <a:r>
              <a:rPr lang="zh-CN" altLang="en-US" sz="2800" dirty="0"/>
              <a:t>大量腹水、腹腔巨大肿</a:t>
            </a:r>
            <a:r>
              <a:rPr lang="zh-CN" altLang="en-US" sz="2800" dirty="0" smtClean="0"/>
              <a:t>物。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四、听诊</a:t>
            </a:r>
            <a:endParaRPr lang="en-US" altLang="zh-CN" dirty="0" smtClean="0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是心脏评估的重要方法</a:t>
            </a:r>
          </a:p>
          <a:p>
            <a:pPr eaLnBrk="1" hangingPunct="1"/>
            <a:r>
              <a:rPr lang="zh-CN" altLang="en-US" smtClean="0"/>
              <a:t>体位</a:t>
            </a:r>
          </a:p>
          <a:p>
            <a:pPr lvl="1" eaLnBrk="1" hangingPunct="1"/>
            <a:r>
              <a:rPr lang="zh-CN" altLang="en-US" smtClean="0"/>
              <a:t>仰卧位</a:t>
            </a:r>
          </a:p>
          <a:p>
            <a:pPr lvl="1" eaLnBrk="1" hangingPunct="1"/>
            <a:r>
              <a:rPr lang="zh-CN" altLang="en-US" smtClean="0"/>
              <a:t>坐位</a:t>
            </a:r>
          </a:p>
          <a:p>
            <a:pPr lvl="1" eaLnBrk="1" hangingPunct="1"/>
            <a:r>
              <a:rPr lang="zh-CN" altLang="en-US" smtClean="0"/>
              <a:t>前倾位</a:t>
            </a:r>
            <a:endParaRPr lang="en-US" altLang="zh-CN" smtClean="0"/>
          </a:p>
        </p:txBody>
      </p:sp>
      <p:pic>
        <p:nvPicPr>
          <p:cNvPr id="204805" name="Picture 5" descr="心包摩擦音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8" y="1981200"/>
            <a:ext cx="178276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717" y="2246573"/>
            <a:ext cx="2432508" cy="1679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206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204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 bldLvl="3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四、听诊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zh-CN" altLang="en-US" dirty="0"/>
              <a:t>心脏瓣膜听诊区</a:t>
            </a:r>
            <a:endParaRPr lang="en-US" altLang="zh-CN" dirty="0" smtClean="0"/>
          </a:p>
          <a:p>
            <a:pPr lvl="1" algn="just" eaLnBrk="1" hangingPunct="1"/>
            <a:r>
              <a:rPr lang="zh-CN" altLang="en-US" dirty="0" smtClean="0"/>
              <a:t>二尖瓣听诊区（</a:t>
            </a:r>
            <a:r>
              <a:rPr lang="en-US" altLang="zh-CN" dirty="0" smtClean="0"/>
              <a:t>M）</a:t>
            </a:r>
          </a:p>
          <a:p>
            <a:pPr lvl="1" algn="just" eaLnBrk="1" hangingPunct="1"/>
            <a:r>
              <a:rPr lang="zh-CN" altLang="en-US" dirty="0" smtClean="0"/>
              <a:t>主动脉瓣听诊区(</a:t>
            </a:r>
            <a:r>
              <a:rPr lang="en-US" altLang="zh-CN" dirty="0" smtClean="0"/>
              <a:t>A)</a:t>
            </a:r>
          </a:p>
          <a:p>
            <a:pPr lvl="2" algn="just" eaLnBrk="1" hangingPunct="1"/>
            <a:r>
              <a:rPr lang="zh-CN" altLang="en-US" dirty="0" smtClean="0"/>
              <a:t>主动脉瓣听诊区</a:t>
            </a:r>
          </a:p>
          <a:p>
            <a:pPr lvl="2" algn="just" eaLnBrk="1" hangingPunct="1"/>
            <a:r>
              <a:rPr lang="zh-CN" altLang="en-US" dirty="0" smtClean="0"/>
              <a:t>主动脉瓣第二听诊区</a:t>
            </a:r>
          </a:p>
          <a:p>
            <a:pPr lvl="1" algn="just" eaLnBrk="1" hangingPunct="1"/>
            <a:r>
              <a:rPr lang="zh-CN" altLang="en-US" dirty="0" smtClean="0"/>
              <a:t>肺动脉瓣听诊区(</a:t>
            </a:r>
            <a:r>
              <a:rPr lang="en-US" altLang="zh-CN" dirty="0" smtClean="0"/>
              <a:t>P)</a:t>
            </a:r>
          </a:p>
          <a:p>
            <a:pPr lvl="1" algn="just" eaLnBrk="1" hangingPunct="1"/>
            <a:r>
              <a:rPr lang="zh-CN" altLang="en-US" dirty="0" smtClean="0"/>
              <a:t>三尖瓣听诊区(</a:t>
            </a:r>
            <a:r>
              <a:rPr lang="en-US" altLang="zh-CN" dirty="0" smtClean="0"/>
              <a:t>T)</a:t>
            </a:r>
          </a:p>
        </p:txBody>
      </p:sp>
      <p:pic>
        <p:nvPicPr>
          <p:cNvPr id="4098" name="图片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58434"/>
            <a:ext cx="2988940" cy="260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95268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四、听诊</a:t>
            </a:r>
            <a:endParaRPr lang="zh-CN" altLang="en-US" dirty="0" smtClean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5033963" cy="5006975"/>
          </a:xfrm>
        </p:spPr>
        <p:txBody>
          <a:bodyPr/>
          <a:lstStyle/>
          <a:p>
            <a:pPr algn="just" eaLnBrk="1" hangingPunct="1"/>
            <a:r>
              <a:rPr lang="zh-CN" altLang="en-US" dirty="0"/>
              <a:t>听诊顺序</a:t>
            </a:r>
          </a:p>
          <a:p>
            <a:pPr lvl="1" algn="just" eaLnBrk="1" hangingPunct="1"/>
            <a:r>
              <a:rPr lang="zh-CN" altLang="en-US" dirty="0" smtClean="0"/>
              <a:t>逆钟向顺序</a:t>
            </a:r>
            <a:endParaRPr lang="en-US" altLang="zh-CN" dirty="0" smtClean="0"/>
          </a:p>
          <a:p>
            <a:pPr lvl="2" algn="just" eaLnBrk="1" hangingPunct="1"/>
            <a:r>
              <a:rPr lang="en-US" altLang="zh-CN" dirty="0" smtClean="0"/>
              <a:t>M</a:t>
            </a:r>
            <a:r>
              <a:rPr dirty="0">
                <a:solidFill>
                  <a:srgbClr val="800000"/>
                </a:solidFill>
                <a:latin typeface="黑体" pitchFamily="2" charset="-122"/>
                <a:ea typeface="黑体" pitchFamily="2" charset="-122"/>
              </a:rPr>
              <a:t>→</a:t>
            </a:r>
            <a:r>
              <a:rPr lang="en-US" altLang="zh-CN" dirty="0" smtClean="0"/>
              <a:t>P</a:t>
            </a:r>
            <a:r>
              <a:rPr dirty="0">
                <a:solidFill>
                  <a:srgbClr val="800000"/>
                </a:solidFill>
                <a:latin typeface="黑体" pitchFamily="2" charset="-122"/>
                <a:ea typeface="黑体" pitchFamily="2" charset="-122"/>
              </a:rPr>
              <a:t>→</a:t>
            </a:r>
            <a:r>
              <a:rPr lang="en-US" altLang="zh-CN" dirty="0" smtClean="0"/>
              <a:t>A</a:t>
            </a:r>
            <a:r>
              <a:rPr lang="en-US" altLang="zh-CN" baseline="-25000" dirty="0" smtClean="0"/>
              <a:t>1</a:t>
            </a:r>
            <a:r>
              <a:rPr dirty="0">
                <a:solidFill>
                  <a:srgbClr val="800000"/>
                </a:solidFill>
                <a:latin typeface="黑体" pitchFamily="2" charset="-122"/>
                <a:ea typeface="黑体" pitchFamily="2" charset="-122"/>
              </a:rPr>
              <a:t>→</a:t>
            </a:r>
            <a:r>
              <a:rPr lang="en-US" altLang="zh-CN" dirty="0" smtClean="0"/>
              <a:t>A</a:t>
            </a:r>
            <a:r>
              <a:rPr lang="en-US" altLang="zh-CN" baseline="-25000" dirty="0" smtClean="0"/>
              <a:t>2</a:t>
            </a:r>
            <a:r>
              <a:rPr dirty="0">
                <a:solidFill>
                  <a:srgbClr val="800000"/>
                </a:solidFill>
                <a:latin typeface="黑体" pitchFamily="2" charset="-122"/>
                <a:ea typeface="黑体" pitchFamily="2" charset="-122"/>
              </a:rPr>
              <a:t>→</a:t>
            </a:r>
            <a:r>
              <a:rPr lang="en-US" altLang="zh-CN" dirty="0" smtClean="0"/>
              <a:t>T</a:t>
            </a:r>
          </a:p>
          <a:p>
            <a:pPr lvl="1" algn="just" eaLnBrk="1" hangingPunct="1"/>
            <a:r>
              <a:rPr lang="zh-CN" altLang="zh-CN" dirty="0"/>
              <a:t>按病变好发部位的</a:t>
            </a:r>
            <a:r>
              <a:rPr lang="zh-CN" altLang="zh-CN" dirty="0" smtClean="0"/>
              <a:t>顺序</a:t>
            </a:r>
            <a:endParaRPr lang="en-US" altLang="zh-CN" dirty="0" smtClean="0"/>
          </a:p>
          <a:p>
            <a:pPr lvl="2" algn="just" eaLnBrk="1" hangingPunct="1"/>
            <a:r>
              <a:rPr lang="en-US" altLang="zh-CN" dirty="0" smtClean="0"/>
              <a:t>M</a:t>
            </a:r>
            <a:r>
              <a:rPr dirty="0">
                <a:solidFill>
                  <a:srgbClr val="800000"/>
                </a:solidFill>
                <a:latin typeface="黑体" pitchFamily="2" charset="-122"/>
                <a:ea typeface="黑体" pitchFamily="2" charset="-122"/>
              </a:rPr>
              <a:t>→</a:t>
            </a:r>
            <a:r>
              <a:rPr lang="en-US" altLang="zh-CN" dirty="0"/>
              <a:t>A</a:t>
            </a:r>
            <a:r>
              <a:rPr lang="en-US" altLang="zh-CN" baseline="-25000" dirty="0"/>
              <a:t>1</a:t>
            </a:r>
            <a:r>
              <a:rPr dirty="0">
                <a:solidFill>
                  <a:srgbClr val="800000"/>
                </a:solidFill>
                <a:latin typeface="黑体" pitchFamily="2" charset="-122"/>
                <a:ea typeface="黑体" pitchFamily="2" charset="-122"/>
              </a:rPr>
              <a:t>→</a:t>
            </a:r>
            <a:r>
              <a:rPr lang="en-US" altLang="zh-CN" dirty="0" smtClean="0"/>
              <a:t>A</a:t>
            </a:r>
            <a:r>
              <a:rPr lang="en-US" altLang="zh-CN" baseline="-25000" dirty="0" smtClean="0"/>
              <a:t>2</a:t>
            </a:r>
            <a:r>
              <a:rPr lang="zh-CN" altLang="en-US" dirty="0">
                <a:solidFill>
                  <a:srgbClr val="800000"/>
                </a:solidFill>
                <a:latin typeface="黑体" pitchFamily="2" charset="-122"/>
                <a:ea typeface="黑体" pitchFamily="2" charset="-122"/>
              </a:rPr>
              <a:t>→</a:t>
            </a:r>
            <a:r>
              <a:rPr lang="en-US" altLang="zh-CN" dirty="0"/>
              <a:t>P</a:t>
            </a:r>
            <a:r>
              <a:rPr dirty="0">
                <a:solidFill>
                  <a:srgbClr val="800000"/>
                </a:solidFill>
                <a:latin typeface="黑体" pitchFamily="2" charset="-122"/>
                <a:ea typeface="黑体" pitchFamily="2" charset="-122"/>
              </a:rPr>
              <a:t>→</a:t>
            </a:r>
            <a:r>
              <a:rPr lang="en-US" altLang="zh-CN" dirty="0" smtClean="0"/>
              <a:t>T</a:t>
            </a:r>
            <a:endParaRPr lang="zh-CN" altLang="en-US" dirty="0" smtClean="0"/>
          </a:p>
        </p:txBody>
      </p:sp>
      <p:pic>
        <p:nvPicPr>
          <p:cNvPr id="2867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764" y="1268760"/>
            <a:ext cx="2843276" cy="244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78199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四、听诊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听诊</a:t>
            </a:r>
            <a:r>
              <a:rPr lang="zh-CN" altLang="en-US" dirty="0" smtClean="0"/>
              <a:t>内容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心率</a:t>
            </a:r>
            <a:endParaRPr lang="en-US" altLang="zh-CN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zh-CN" altLang="en-US" dirty="0"/>
              <a:t>正常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zh-CN" altLang="en-US" dirty="0"/>
              <a:t>心率60～100次／分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zh-CN" altLang="en-US" dirty="0"/>
              <a:t>心动过速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zh-CN" altLang="en-US" dirty="0"/>
              <a:t>窦性心动过速</a:t>
            </a:r>
          </a:p>
          <a:p>
            <a:pPr lvl="3" algn="just" eaLnBrk="1" hangingPunct="1">
              <a:lnSpc>
                <a:spcPct val="90000"/>
              </a:lnSpc>
            </a:pPr>
            <a:r>
              <a:rPr lang="zh-CN" altLang="en-US" dirty="0"/>
              <a:t>＞100次／分，＜160次／分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zh-CN" altLang="en-US" dirty="0"/>
              <a:t>心动过缓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zh-CN" altLang="en-US" dirty="0"/>
              <a:t>窦性心动过缓</a:t>
            </a:r>
          </a:p>
          <a:p>
            <a:pPr lvl="3" algn="just" eaLnBrk="1" hangingPunct="1">
              <a:lnSpc>
                <a:spcPct val="90000"/>
              </a:lnSpc>
            </a:pPr>
            <a:r>
              <a:rPr lang="zh-CN" altLang="en-US" dirty="0"/>
              <a:t>＜60次／分，＞40次／</a:t>
            </a:r>
            <a:r>
              <a:rPr lang="zh-CN" altLang="en-US" dirty="0" smtClean="0"/>
              <a:t>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9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dirty="0"/>
              <a:t>心脏在胸腔的位置</a:t>
            </a:r>
          </a:p>
          <a:p>
            <a:endParaRPr lang="en-US" altLang="zh-CN" dirty="0" smtClean="0"/>
          </a:p>
        </p:txBody>
      </p:sp>
      <p:pic>
        <p:nvPicPr>
          <p:cNvPr id="1026" name="Picture 2" descr="D:\教学\评估\评估1\图片\扫描图及下载\心脏\心脏投影1副本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2447718"/>
            <a:ext cx="2376264" cy="1786803"/>
          </a:xfrm>
          <a:prstGeom prst="rect">
            <a:avLst/>
          </a:prstGeom>
          <a:noFill/>
        </p:spPr>
      </p:pic>
      <p:pic>
        <p:nvPicPr>
          <p:cNvPr id="6" name="Picture 5" descr="心脏剖面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8909" y="2420888"/>
            <a:ext cx="2776115" cy="242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99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四、听诊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听诊内容</a:t>
            </a:r>
            <a:r>
              <a:rPr lang="en-US" altLang="zh-CN" dirty="0"/>
              <a:t>——</a:t>
            </a:r>
            <a:r>
              <a:rPr lang="zh-CN" altLang="en-US" dirty="0" smtClean="0"/>
              <a:t>心律</a:t>
            </a:r>
            <a:endParaRPr lang="en-US" altLang="zh-CN" dirty="0" smtClean="0"/>
          </a:p>
          <a:p>
            <a:pPr lvl="1" algn="just" eaLnBrk="1" hangingPunct="1"/>
            <a:r>
              <a:rPr lang="zh-CN" altLang="en-US" dirty="0"/>
              <a:t>正常人</a:t>
            </a:r>
          </a:p>
          <a:p>
            <a:pPr lvl="2" algn="just" eaLnBrk="1" hangingPunct="1"/>
            <a:r>
              <a:rPr lang="zh-CN" altLang="en-US" dirty="0"/>
              <a:t>节律规整</a:t>
            </a:r>
          </a:p>
          <a:p>
            <a:pPr lvl="1" eaLnBrk="1" hangingPunct="1"/>
            <a:r>
              <a:rPr lang="zh-CN" altLang="en-US" dirty="0"/>
              <a:t>生理性心律不齐</a:t>
            </a:r>
          </a:p>
          <a:p>
            <a:pPr lvl="2" eaLnBrk="1" hangingPunct="1"/>
            <a:r>
              <a:rPr lang="zh-CN" altLang="en-US" dirty="0" smtClean="0"/>
              <a:t>窦性心律不齐</a:t>
            </a:r>
            <a:endParaRPr lang="en-US" altLang="zh-CN" dirty="0" smtClean="0"/>
          </a:p>
          <a:p>
            <a:pPr lvl="1" eaLnBrk="1" hangingPunct="1"/>
            <a:r>
              <a:rPr lang="zh-CN" altLang="en-US" dirty="0"/>
              <a:t>常见心律失常</a:t>
            </a:r>
          </a:p>
          <a:p>
            <a:pPr lvl="2" algn="just" eaLnBrk="1" hangingPunct="1">
              <a:buNone/>
            </a:pPr>
            <a:r>
              <a:rPr lang="zh-CN" altLang="en-US" dirty="0"/>
              <a:t>(1)期前收缩（早搏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3" algn="just" eaLnBrk="1" hangingPunct="1"/>
            <a:r>
              <a:rPr lang="zh-CN" altLang="en-US" dirty="0" smtClean="0"/>
              <a:t>心音</a:t>
            </a:r>
            <a:r>
              <a:rPr lang="zh-CN" altLang="en-US" dirty="0"/>
              <a:t>提前出现</a:t>
            </a:r>
          </a:p>
          <a:p>
            <a:pPr lvl="3" algn="just" eaLnBrk="1" hangingPunct="1"/>
            <a:r>
              <a:rPr lang="zh-CN" altLang="en-US" dirty="0"/>
              <a:t>期前收缩的</a:t>
            </a:r>
            <a:r>
              <a:rPr lang="en-US" altLang="zh-CN" dirty="0"/>
              <a:t>S</a:t>
            </a:r>
            <a:r>
              <a:rPr lang="en-US" altLang="zh-CN" baseline="-20000" dirty="0"/>
              <a:t>1</a:t>
            </a:r>
            <a:r>
              <a:rPr lang="zh-CN" altLang="en-US" dirty="0"/>
              <a:t>增强，</a:t>
            </a:r>
            <a:r>
              <a:rPr lang="en-US" altLang="zh-CN" dirty="0"/>
              <a:t>S</a:t>
            </a:r>
            <a:r>
              <a:rPr lang="en-US" altLang="zh-CN" baseline="-20000" dirty="0"/>
              <a:t>2</a:t>
            </a:r>
            <a:r>
              <a:rPr lang="zh-CN" altLang="en-US" dirty="0" smtClean="0"/>
              <a:t>减弱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二联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242" y="2461165"/>
            <a:ext cx="2468761" cy="80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三联律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69"/>
          <a:stretch/>
        </p:blipFill>
        <p:spPr bwMode="auto">
          <a:xfrm>
            <a:off x="5238061" y="3861048"/>
            <a:ext cx="2737121" cy="73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48377" y="3283211"/>
            <a:ext cx="1011417" cy="22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rgbClr val="800080"/>
                </a:solidFill>
                <a:ea typeface="华文行楷" pitchFamily="2" charset="-122"/>
              </a:rPr>
              <a:t>二联律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263384" y="4741375"/>
            <a:ext cx="1011418" cy="22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rgbClr val="800080"/>
                </a:solidFill>
                <a:ea typeface="华文行楷" pitchFamily="2" charset="-122"/>
              </a:rPr>
              <a:t>三联律</a:t>
            </a:r>
          </a:p>
        </p:txBody>
      </p:sp>
    </p:spTree>
    <p:extLst>
      <p:ext uri="{BB962C8B-B14F-4D97-AF65-F5344CB8AC3E}">
        <p14:creationId xmlns:p14="http://schemas.microsoft.com/office/powerpoint/2010/main" val="108857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四、听诊</a:t>
            </a:r>
            <a:endParaRPr lang="zh-CN" altLang="en-US" dirty="0" smtClean="0"/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buFont typeface="Wingdings" pitchFamily="2" charset="2"/>
              <a:buNone/>
            </a:pPr>
            <a:r>
              <a:rPr lang="zh-CN" altLang="en-US" sz="2800" dirty="0" smtClean="0"/>
              <a:t>(2)</a:t>
            </a:r>
            <a:r>
              <a:rPr lang="zh-CN" altLang="en-US" sz="2800" dirty="0" smtClean="0"/>
              <a:t>心房颤动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>
                <a:solidFill>
                  <a:srgbClr val="1D1496"/>
                </a:solidFill>
              </a:rPr>
              <a:t>最常见</a:t>
            </a:r>
            <a:r>
              <a:rPr lang="zh-CN" altLang="en-US" sz="2800" dirty="0" smtClean="0">
                <a:solidFill>
                  <a:srgbClr val="1D1496"/>
                </a:solidFill>
              </a:rPr>
              <a:t>的心律失常</a:t>
            </a:r>
            <a:endParaRPr lang="en-US" altLang="zh-CN" sz="2800" dirty="0" smtClean="0">
              <a:solidFill>
                <a:srgbClr val="1D1496"/>
              </a:solidFill>
            </a:endParaRPr>
          </a:p>
          <a:p>
            <a:pPr lvl="3" algn="just" eaLnBrk="1" hangingPunct="1"/>
            <a:r>
              <a:rPr lang="zh-CN" altLang="en-US" dirty="0" smtClean="0"/>
              <a:t>心室律绝对不齐</a:t>
            </a:r>
          </a:p>
          <a:p>
            <a:pPr lvl="3" algn="just" eaLnBrk="1" hangingPunct="1"/>
            <a:r>
              <a:rPr lang="zh-CN" altLang="en-US" dirty="0" smtClean="0"/>
              <a:t>第一心音强弱不等</a:t>
            </a:r>
          </a:p>
          <a:p>
            <a:pPr lvl="3" algn="just" eaLnBrk="1" hangingPunct="1"/>
            <a:r>
              <a:rPr lang="zh-CN" altLang="en-US" dirty="0" smtClean="0"/>
              <a:t>心室率＞脉率（</a:t>
            </a:r>
            <a:r>
              <a:rPr lang="zh-CN" altLang="en-US" dirty="0">
                <a:solidFill>
                  <a:srgbClr val="C00000"/>
                </a:solidFill>
              </a:rPr>
              <a:t>脉短绌</a:t>
            </a:r>
            <a:r>
              <a:rPr lang="zh-CN" altLang="en-US" dirty="0" smtClean="0"/>
              <a:t>）</a:t>
            </a:r>
            <a:endParaRPr lang="zh-CN" altLang="en-US" sz="1600" dirty="0" smtClean="0"/>
          </a:p>
        </p:txBody>
      </p:sp>
      <p:pic>
        <p:nvPicPr>
          <p:cNvPr id="35844" name="Picture 1028" descr="房颤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4" r="6024"/>
          <a:stretch/>
        </p:blipFill>
        <p:spPr bwMode="auto">
          <a:xfrm>
            <a:off x="827584" y="3692318"/>
            <a:ext cx="7462683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897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zh-CN" altLang="en-US" dirty="0" smtClean="0"/>
              <a:t>听诊内容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心音</a:t>
            </a:r>
            <a:endParaRPr lang="en-US" altLang="zh-CN" dirty="0" smtClean="0"/>
          </a:p>
          <a:p>
            <a:pPr lvl="1" algn="just" eaLnBrk="1" hangingPunct="1"/>
            <a:r>
              <a:rPr lang="zh-CN" altLang="en-US" dirty="0" smtClean="0"/>
              <a:t>第一心音</a:t>
            </a:r>
          </a:p>
          <a:p>
            <a:pPr lvl="2" algn="just" eaLnBrk="1" hangingPunct="1"/>
            <a:r>
              <a:rPr lang="zh-CN" altLang="en-US" dirty="0" smtClean="0"/>
              <a:t>产生机制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 smtClean="0"/>
              <a:t>主要由二尖瓣和三尖瓣关闭时的振动所产生</a:t>
            </a:r>
            <a:endParaRPr lang="zh-CN" altLang="en-US" dirty="0" smtClean="0"/>
          </a:p>
          <a:p>
            <a:pPr lvl="2" algn="just" eaLnBrk="1" hangingPunct="1"/>
            <a:r>
              <a:rPr lang="zh-CN" altLang="en-US" dirty="0" smtClean="0"/>
              <a:t>标志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/>
              <a:t>心室收缩期的开始</a:t>
            </a:r>
            <a:endParaRPr lang="zh-CN" altLang="en-US" dirty="0" smtClean="0"/>
          </a:p>
          <a:p>
            <a:pPr lvl="2" algn="just" eaLnBrk="1" hangingPunct="1"/>
            <a:r>
              <a:rPr lang="zh-CN" altLang="en-US" dirty="0" smtClean="0"/>
              <a:t>最响部位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/>
              <a:t>心尖部</a:t>
            </a:r>
            <a:endParaRPr lang="zh-CN" altLang="en-US" dirty="0" smtClean="0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dirty="0"/>
              <a:t>四、听诊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96111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四、听诊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eaLnBrk="1" hangingPunct="1"/>
            <a:r>
              <a:rPr lang="zh-CN" altLang="en-US" dirty="0" smtClean="0"/>
              <a:t>第二心音</a:t>
            </a:r>
          </a:p>
          <a:p>
            <a:pPr lvl="2" algn="just" eaLnBrk="1" hangingPunct="1"/>
            <a:r>
              <a:rPr lang="zh-CN" altLang="en-US" dirty="0" smtClean="0"/>
              <a:t>产生机制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/>
              <a:t>主要由主动脉瓣和肺动脉瓣关闭时的振动所产生</a:t>
            </a:r>
            <a:endParaRPr lang="zh-CN" altLang="en-US" dirty="0" smtClean="0"/>
          </a:p>
          <a:p>
            <a:pPr lvl="2" algn="just" eaLnBrk="1" hangingPunct="1"/>
            <a:r>
              <a:rPr lang="zh-CN" altLang="en-US" dirty="0" smtClean="0"/>
              <a:t>标志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/>
              <a:t>心室舒张期的开始</a:t>
            </a:r>
            <a:endParaRPr lang="zh-CN" altLang="en-US" dirty="0" smtClean="0"/>
          </a:p>
          <a:p>
            <a:pPr lvl="2" algn="just" eaLnBrk="1" hangingPunct="1"/>
            <a:r>
              <a:rPr lang="zh-CN" altLang="en-US" dirty="0" smtClean="0"/>
              <a:t>最响部位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/>
              <a:t>心底部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四、听诊</a:t>
            </a:r>
            <a:endParaRPr lang="zh-CN" altLang="en-US" sz="5400" dirty="0" smtClean="0"/>
          </a:p>
        </p:txBody>
      </p:sp>
      <p:graphicFrame>
        <p:nvGraphicFramePr>
          <p:cNvPr id="143505" name="Group 1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100774"/>
              </p:ext>
            </p:extLst>
          </p:nvPr>
        </p:nvGraphicFramePr>
        <p:xfrm>
          <a:off x="1016248" y="2074093"/>
          <a:ext cx="7705229" cy="4040835"/>
        </p:xfrm>
        <a:graphic>
          <a:graphicData uri="http://schemas.openxmlformats.org/drawingml/2006/table">
            <a:tbl>
              <a:tblPr/>
              <a:tblGrid>
                <a:gridCol w="2212506"/>
                <a:gridCol w="2255328"/>
                <a:gridCol w="3237395"/>
              </a:tblGrid>
              <a:tr h="37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项目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S</a:t>
                      </a:r>
                      <a:r>
                        <a:rPr kumimoji="1" lang="en-US" altLang="zh-CN" sz="2400" b="1" i="0" u="none" strike="noStrike" cap="none" normalizeH="0" baseline="-1200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1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S</a:t>
                      </a:r>
                      <a:r>
                        <a:rPr kumimoji="1" lang="en-US" altLang="zh-CN" sz="2400" b="1" i="0" u="none" strike="noStrike" cap="none" normalizeH="0" baseline="-1200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2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标志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心室收缩开始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心室舒张开始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形成机制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房室瓣关闭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半月瓣关闭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音调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低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高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所占时间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较长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较短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最响部位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心尖部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心底部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S</a:t>
                      </a:r>
                      <a:r>
                        <a:rPr kumimoji="1" lang="en-US" altLang="zh-CN" sz="2400" b="0" i="0" u="none" strike="noStrike" cap="none" normalizeH="0" baseline="-12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1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、S</a:t>
                      </a:r>
                      <a:r>
                        <a:rPr kumimoji="1" lang="en-US" altLang="zh-CN" sz="2400" b="0" i="0" u="none" strike="noStrike" cap="none" normalizeH="0" baseline="-12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2</a:t>
                      </a: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间隔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与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S</a:t>
                      </a:r>
                      <a:r>
                        <a:rPr kumimoji="1" lang="en-US" altLang="zh-CN" sz="2400" b="0" i="0" u="none" strike="noStrike" cap="none" normalizeH="0" baseline="-1200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2</a:t>
                      </a: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间隔较短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与下一个</a:t>
                      </a:r>
                      <a:r>
                        <a:rPr kumimoji="1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S</a:t>
                      </a:r>
                      <a:r>
                        <a:rPr kumimoji="1" lang="en-US" altLang="zh-CN" sz="2400" b="0" i="0" u="none" strike="noStrike" cap="none" normalizeH="0" baseline="-1200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1</a:t>
                      </a: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间隔较长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71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与心尖搏动的关系</a:t>
                      </a:r>
                    </a:p>
                  </a:txBody>
                  <a:tcPr marT="45723" marB="45723" horzOverflow="overflow">
                    <a:lnL cap="flat">
                      <a:noFill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同时出现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隶书" pitchFamily="49" charset="-122"/>
                          <a:ea typeface="隶书" pitchFamily="49" charset="-122"/>
                        </a:rPr>
                        <a:t>之后出现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75" name="Rectangle 14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None/>
            </a:pPr>
            <a:r>
              <a:rPr lang="zh-CN" altLang="en-US" sz="3200" dirty="0"/>
              <a:t>第一心音与第二心音的区别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56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dirty="0"/>
              <a:t>四、听诊</a:t>
            </a:r>
            <a:endParaRPr lang="zh-CN" altLang="en-US" dirty="0" smtClean="0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56320"/>
            <a:ext cx="7924800" cy="3352800"/>
          </a:xfrm>
        </p:spPr>
        <p:txBody>
          <a:bodyPr/>
          <a:lstStyle/>
          <a:p>
            <a:pPr lvl="1" eaLnBrk="1" hangingPunct="1"/>
            <a:r>
              <a:rPr lang="zh-CN" altLang="en-US" sz="2800" dirty="0"/>
              <a:t>心音强度的变化</a:t>
            </a:r>
          </a:p>
          <a:p>
            <a:pPr lvl="2" eaLnBrk="1" hangingPunct="1">
              <a:buNone/>
            </a:pPr>
            <a:r>
              <a:rPr lang="en-US" altLang="zh-CN" sz="2600" dirty="0" smtClean="0"/>
              <a:t>1.</a:t>
            </a:r>
            <a:r>
              <a:rPr lang="zh-CN" altLang="en-US" sz="2600" dirty="0" smtClean="0"/>
              <a:t>第一心音</a:t>
            </a:r>
          </a:p>
          <a:p>
            <a:pPr lvl="3" eaLnBrk="1" hangingPunct="1"/>
            <a:r>
              <a:rPr lang="zh-CN" altLang="en-US" sz="2600" dirty="0" smtClean="0"/>
              <a:t>影响其强弱的因素</a:t>
            </a:r>
          </a:p>
          <a:p>
            <a:pPr lvl="4" algn="just" eaLnBrk="1" hangingPunct="1"/>
            <a:r>
              <a:rPr lang="zh-CN" altLang="en-US" sz="2600" dirty="0" smtClean="0"/>
              <a:t>心肌收缩力强弱</a:t>
            </a:r>
          </a:p>
          <a:p>
            <a:pPr lvl="4" algn="just" eaLnBrk="1" hangingPunct="1"/>
            <a:r>
              <a:rPr lang="zh-CN" altLang="en-US" sz="2600" dirty="0" smtClean="0"/>
              <a:t>心室充盈度</a:t>
            </a:r>
          </a:p>
          <a:p>
            <a:pPr lvl="4" algn="just" eaLnBrk="1" hangingPunct="1"/>
            <a:r>
              <a:rPr lang="zh-CN" altLang="en-US" sz="2600" dirty="0" smtClean="0"/>
              <a:t>瓣膜情况</a:t>
            </a:r>
          </a:p>
          <a:p>
            <a:pPr lvl="5" algn="just">
              <a:buFont typeface="Wingdings" pitchFamily="2" charset="2"/>
              <a:buNone/>
            </a:pPr>
            <a:r>
              <a:rPr lang="zh-CN" altLang="en-US" sz="2600" dirty="0" smtClean="0"/>
              <a:t>(位置、弹性)</a:t>
            </a:r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23928" y="2124646"/>
            <a:ext cx="5112568" cy="4040658"/>
          </a:xfrm>
        </p:spPr>
        <p:txBody>
          <a:bodyPr/>
          <a:lstStyle/>
          <a:p>
            <a:pPr lvl="3" algn="just" eaLnBrk="1" hangingPunct="1"/>
            <a:r>
              <a:rPr lang="zh-CN" altLang="en-US" sz="2600" dirty="0" smtClean="0"/>
              <a:t>增强</a:t>
            </a:r>
          </a:p>
          <a:p>
            <a:pPr lvl="4" algn="just" eaLnBrk="1" hangingPunct="1"/>
            <a:r>
              <a:rPr lang="zh-CN" altLang="en-US" sz="2600" dirty="0" smtClean="0"/>
              <a:t>高热、甲亢等</a:t>
            </a:r>
          </a:p>
          <a:p>
            <a:pPr lvl="4" algn="just" eaLnBrk="1" hangingPunct="1"/>
            <a:r>
              <a:rPr lang="zh-CN" altLang="en-US" sz="2600" dirty="0" smtClean="0"/>
              <a:t>二尖瓣狭窄</a:t>
            </a:r>
          </a:p>
          <a:p>
            <a:pPr lvl="3" algn="just" eaLnBrk="1" hangingPunct="1"/>
            <a:r>
              <a:rPr lang="zh-CN" altLang="en-US" sz="2600" dirty="0" smtClean="0"/>
              <a:t>减弱：</a:t>
            </a:r>
            <a:endParaRPr lang="zh-CN" altLang="en-US" sz="2600" dirty="0" smtClean="0">
              <a:solidFill>
                <a:srgbClr val="FF0000"/>
              </a:solidFill>
            </a:endParaRPr>
          </a:p>
          <a:p>
            <a:pPr lvl="4" algn="just" eaLnBrk="1" hangingPunct="1"/>
            <a:r>
              <a:rPr lang="zh-CN" altLang="en-US" sz="2600" dirty="0" smtClean="0"/>
              <a:t>心肌炎、心肌病、心梗、心衰等</a:t>
            </a:r>
            <a:endParaRPr lang="en-US" altLang="zh-CN" sz="2600" dirty="0" smtClean="0"/>
          </a:p>
          <a:p>
            <a:pPr lvl="4" algn="just" eaLnBrk="1" hangingPunct="1"/>
            <a:r>
              <a:rPr lang="zh-CN" altLang="en-US" sz="2600" dirty="0" smtClean="0"/>
              <a:t>主动脉瓣关闭不全</a:t>
            </a:r>
            <a:endParaRPr lang="en-US" altLang="zh-CN" sz="2600" dirty="0" smtClean="0"/>
          </a:p>
          <a:p>
            <a:pPr lvl="4" algn="just" eaLnBrk="1" hangingPunct="1"/>
            <a:r>
              <a:rPr lang="zh-CN" altLang="en-US" sz="2600" dirty="0" smtClean="0"/>
              <a:t>二尖瓣关闭不全</a:t>
            </a:r>
          </a:p>
        </p:txBody>
      </p:sp>
    </p:spTree>
    <p:extLst>
      <p:ext uri="{BB962C8B-B14F-4D97-AF65-F5344CB8AC3E}">
        <p14:creationId xmlns:p14="http://schemas.microsoft.com/office/powerpoint/2010/main" val="146469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3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3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37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37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37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37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build="p" bldLvl="3" autoUpdateAnimBg="0"/>
      <p:bldP spid="203780" grpId="0" build="p" bldLvl="3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四、听诊</a:t>
            </a:r>
            <a:endParaRPr lang="zh-CN" altLang="en-US" dirty="0" smtClean="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buNone/>
            </a:pPr>
            <a:r>
              <a:rPr lang="en-US" altLang="zh-CN" dirty="0" smtClean="0"/>
              <a:t>2.</a:t>
            </a:r>
            <a:r>
              <a:rPr lang="zh-CN" altLang="en-US" dirty="0" smtClean="0"/>
              <a:t>第二心音</a:t>
            </a:r>
          </a:p>
          <a:p>
            <a:pPr lvl="3" eaLnBrk="1" hangingPunct="1"/>
            <a:r>
              <a:rPr lang="zh-CN" altLang="en-US" dirty="0" smtClean="0"/>
              <a:t>影响其强弱的因素</a:t>
            </a:r>
          </a:p>
          <a:p>
            <a:pPr lvl="4" eaLnBrk="1" hangingPunct="1"/>
            <a:r>
              <a:rPr lang="zh-CN" altLang="en-US" dirty="0" smtClean="0"/>
              <a:t>主要取决于主动脉及肺动脉压力及半月瓣情况</a:t>
            </a:r>
          </a:p>
          <a:p>
            <a:pPr lvl="3" eaLnBrk="1" hangingPunct="1"/>
            <a:r>
              <a:rPr lang="en-US" altLang="zh-CN" dirty="0" smtClean="0"/>
              <a:t>A</a:t>
            </a:r>
            <a:r>
              <a:rPr lang="en-US" altLang="zh-CN" baseline="-14000" dirty="0" smtClean="0"/>
              <a:t>2</a:t>
            </a:r>
          </a:p>
          <a:p>
            <a:pPr lvl="4" eaLnBrk="1" hangingPunct="1"/>
            <a:r>
              <a:rPr lang="zh-CN" altLang="en-US" dirty="0" smtClean="0"/>
              <a:t>增强：高血压、主动脉硬化</a:t>
            </a:r>
          </a:p>
          <a:p>
            <a:pPr lvl="4" eaLnBrk="1" hangingPunct="1"/>
            <a:r>
              <a:rPr lang="zh-CN" altLang="en-US" dirty="0" smtClean="0"/>
              <a:t>减弱：低血压、主动脉瓣狭窄或关闭不全</a:t>
            </a:r>
          </a:p>
          <a:p>
            <a:pPr lvl="3" eaLnBrk="1" hangingPunct="1"/>
            <a:r>
              <a:rPr lang="en-US" altLang="zh-CN" dirty="0" smtClean="0"/>
              <a:t>P</a:t>
            </a:r>
            <a:r>
              <a:rPr lang="en-US" altLang="zh-CN" baseline="-14000" dirty="0" smtClean="0"/>
              <a:t>2</a:t>
            </a:r>
          </a:p>
          <a:p>
            <a:pPr lvl="4" eaLnBrk="1" hangingPunct="1"/>
            <a:r>
              <a:rPr lang="zh-CN" altLang="en-US" dirty="0" smtClean="0"/>
              <a:t>增强：肺心病、二尖瓣狭窄、左心衰</a:t>
            </a:r>
          </a:p>
          <a:p>
            <a:pPr lvl="4" eaLnBrk="1" hangingPunct="1"/>
            <a:r>
              <a:rPr lang="zh-CN" altLang="en-US" dirty="0" smtClean="0"/>
              <a:t>减弱：肺动脉瓣狭窄或关闭不全</a:t>
            </a:r>
            <a:endParaRPr lang="en-US" altLang="zh-CN" baseline="-14000" dirty="0" smtClean="0"/>
          </a:p>
        </p:txBody>
      </p:sp>
    </p:spTree>
    <p:extLst>
      <p:ext uri="{BB962C8B-B14F-4D97-AF65-F5344CB8AC3E}">
        <p14:creationId xmlns:p14="http://schemas.microsoft.com/office/powerpoint/2010/main" val="242470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 bldLvl="3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四</a:t>
            </a:r>
            <a:r>
              <a:rPr lang="zh-CN" altLang="en-US" dirty="0" smtClean="0"/>
              <a:t>、听诊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4422"/>
            <a:ext cx="8371656" cy="5033978"/>
          </a:xfrm>
        </p:spPr>
        <p:txBody>
          <a:bodyPr/>
          <a:lstStyle/>
          <a:p>
            <a:pPr lvl="1" eaLnBrk="1" hangingPunct="1"/>
            <a:r>
              <a:rPr lang="zh-CN" altLang="en-US" dirty="0"/>
              <a:t>心音性质</a:t>
            </a:r>
            <a:r>
              <a:rPr lang="zh-CN" altLang="en-US" dirty="0" smtClean="0"/>
              <a:t>改变</a:t>
            </a:r>
            <a:endParaRPr lang="en-US" altLang="zh-CN" dirty="0" smtClean="0"/>
          </a:p>
          <a:p>
            <a:pPr lvl="2" eaLnBrk="1" hangingPunct="1"/>
            <a:r>
              <a:rPr lang="zh-CN" altLang="en-US" dirty="0"/>
              <a:t>钟摆律、胎心律</a:t>
            </a:r>
          </a:p>
          <a:p>
            <a:pPr lvl="3" eaLnBrk="1" hangingPunct="1"/>
            <a:r>
              <a:rPr lang="zh-CN" altLang="en-US" dirty="0" smtClean="0"/>
              <a:t>大面积</a:t>
            </a:r>
            <a:r>
              <a:rPr lang="zh-CN" altLang="en-US" dirty="0"/>
              <a:t>心梗</a:t>
            </a:r>
          </a:p>
          <a:p>
            <a:pPr lvl="3" eaLnBrk="1" hangingPunct="1"/>
            <a:r>
              <a:rPr lang="zh-CN" altLang="en-US" dirty="0"/>
              <a:t>重症心肌炎</a:t>
            </a:r>
          </a:p>
          <a:p>
            <a:pPr lvl="1" eaLnBrk="1" hangingPunct="1"/>
            <a:r>
              <a:rPr lang="zh-CN" altLang="en-US" dirty="0" smtClean="0"/>
              <a:t>心音分裂</a:t>
            </a:r>
            <a:endParaRPr lang="en-US" altLang="zh-CN" dirty="0" smtClean="0"/>
          </a:p>
          <a:p>
            <a:pPr lvl="2" eaLnBrk="1" hangingPunct="1"/>
            <a:r>
              <a:rPr lang="zh-CN" altLang="zh-CN" dirty="0" smtClean="0"/>
              <a:t>第一心音分裂</a:t>
            </a:r>
            <a:endParaRPr lang="en-US" altLang="zh-CN" dirty="0" smtClean="0"/>
          </a:p>
          <a:p>
            <a:pPr lvl="3" eaLnBrk="1" hangingPunct="1"/>
            <a:r>
              <a:rPr lang="zh-CN" altLang="en-US" dirty="0" smtClean="0"/>
              <a:t>二尖瓣</a:t>
            </a:r>
            <a:r>
              <a:rPr lang="zh-CN" altLang="en-US" dirty="0"/>
              <a:t>与三尖瓣关闭</a:t>
            </a:r>
            <a:r>
              <a:rPr lang="zh-CN" altLang="en-US" dirty="0" smtClean="0"/>
              <a:t>时间明显不同步</a:t>
            </a:r>
            <a:endParaRPr lang="en-US" altLang="zh-CN" dirty="0" smtClean="0"/>
          </a:p>
          <a:p>
            <a:pPr lvl="2" eaLnBrk="1" hangingPunct="1"/>
            <a:r>
              <a:rPr lang="zh-CN" altLang="zh-CN" dirty="0" smtClean="0"/>
              <a:t>第二心音分裂</a:t>
            </a:r>
            <a:endParaRPr lang="en-US" altLang="zh-CN" dirty="0" smtClean="0"/>
          </a:p>
          <a:p>
            <a:pPr lvl="3" eaLnBrk="1" hangingPunct="1"/>
            <a:r>
              <a:rPr lang="zh-CN" altLang="zh-CN" dirty="0" smtClean="0"/>
              <a:t>主动脉瓣</a:t>
            </a:r>
            <a:r>
              <a:rPr lang="zh-CN" altLang="zh-CN" dirty="0"/>
              <a:t>和肺动脉瓣的关闭时间明显不</a:t>
            </a:r>
            <a:r>
              <a:rPr lang="zh-CN" altLang="zh-CN" dirty="0" smtClean="0"/>
              <a:t>同步</a:t>
            </a:r>
            <a:endParaRPr lang="zh-CN" altLang="en-US" dirty="0" smtClean="0"/>
          </a:p>
        </p:txBody>
      </p:sp>
      <p:grpSp>
        <p:nvGrpSpPr>
          <p:cNvPr id="6" name="组合 5"/>
          <p:cNvGrpSpPr/>
          <p:nvPr/>
        </p:nvGrpSpPr>
        <p:grpSpPr>
          <a:xfrm>
            <a:off x="6876256" y="1340768"/>
            <a:ext cx="1872208" cy="2232248"/>
            <a:chOff x="6876256" y="1988840"/>
            <a:chExt cx="1872208" cy="2232248"/>
          </a:xfrm>
        </p:grpSpPr>
        <p:sp>
          <p:nvSpPr>
            <p:cNvPr id="5" name="圆角矩形 4"/>
            <p:cNvSpPr/>
            <p:nvPr/>
          </p:nvSpPr>
          <p:spPr>
            <a:xfrm>
              <a:off x="6876256" y="1988840"/>
              <a:ext cx="1872208" cy="22322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7106796" y="2222490"/>
              <a:ext cx="1569660" cy="1987565"/>
              <a:chOff x="7106796" y="2222490"/>
              <a:chExt cx="1569660" cy="1987565"/>
            </a:xfrm>
          </p:grpSpPr>
          <p:pic>
            <p:nvPicPr>
              <p:cNvPr id="4" name="Picture 4" descr="第二心音分裂示意图 拷贝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050" r="61756" b="38063"/>
              <a:stretch/>
            </p:blipFill>
            <p:spPr bwMode="auto">
              <a:xfrm>
                <a:off x="7215795" y="2222490"/>
                <a:ext cx="1151032" cy="1341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7106796" y="3563724"/>
                <a:ext cx="15696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rgbClr val="1D1496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第二心音分裂</a:t>
                </a:r>
                <a:endParaRPr lang="en-US" altLang="zh-CN" dirty="0" smtClean="0">
                  <a:solidFill>
                    <a:srgbClr val="1D1496"/>
                  </a:solidFill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  <a:p>
                <a:pPr algn="ctr"/>
                <a:r>
                  <a:rPr lang="zh-CN" altLang="en-US" dirty="0" smtClean="0">
                    <a:solidFill>
                      <a:srgbClr val="1D1496"/>
                    </a:solidFill>
                    <a:latin typeface="隶书" panose="02010509060101010101" pitchFamily="49" charset="-122"/>
                    <a:ea typeface="隶书" panose="02010509060101010101" pitchFamily="49" charset="-122"/>
                  </a:rPr>
                  <a:t>示意图</a:t>
                </a:r>
                <a:endParaRPr lang="zh-CN" altLang="en-US" dirty="0">
                  <a:solidFill>
                    <a:srgbClr val="1D1496"/>
                  </a:solidFill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451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四</a:t>
            </a:r>
            <a:r>
              <a:rPr lang="zh-CN" altLang="en-US" dirty="0" smtClean="0"/>
              <a:t>、听诊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/>
              <a:t>额外</a:t>
            </a:r>
            <a:r>
              <a:rPr lang="zh-CN" altLang="en-US" dirty="0" smtClean="0"/>
              <a:t>心音</a:t>
            </a:r>
            <a:endParaRPr lang="en-US" altLang="zh-CN" dirty="0" smtClean="0"/>
          </a:p>
          <a:p>
            <a:pPr lvl="2" eaLnBrk="1" hangingPunct="1"/>
            <a:r>
              <a:rPr lang="zh-CN" altLang="en-US" dirty="0"/>
              <a:t>舒张期奔马律</a:t>
            </a:r>
          </a:p>
          <a:p>
            <a:pPr lvl="3" eaLnBrk="1" hangingPunct="1"/>
            <a:r>
              <a:rPr lang="zh-CN" altLang="en-US" dirty="0"/>
              <a:t>心肌损害严重的表现</a:t>
            </a:r>
          </a:p>
          <a:p>
            <a:pPr lvl="3" eaLnBrk="1" hangingPunct="1">
              <a:buNone/>
            </a:pPr>
            <a:r>
              <a:rPr lang="zh-CN" altLang="en-US" sz="2900" dirty="0">
                <a:solidFill>
                  <a:srgbClr val="800080"/>
                </a:solidFill>
              </a:rPr>
              <a:t>  (心肌松弛、无力)</a:t>
            </a:r>
          </a:p>
          <a:p>
            <a:pPr lvl="2" eaLnBrk="1" hangingPunct="1"/>
            <a:r>
              <a:rPr lang="zh-CN" altLang="en-US" dirty="0"/>
              <a:t>开瓣音</a:t>
            </a:r>
          </a:p>
          <a:p>
            <a:pPr lvl="3" eaLnBrk="1" hangingPunct="1"/>
            <a:r>
              <a:rPr lang="zh-CN" altLang="en-US" dirty="0"/>
              <a:t>二尖瓣弹性及活动尚</a:t>
            </a:r>
            <a:r>
              <a:rPr lang="zh-CN" altLang="en-US" dirty="0" smtClean="0"/>
              <a:t>好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9" descr="开瓣音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90"/>
          <a:stretch/>
        </p:blipFill>
        <p:spPr bwMode="auto">
          <a:xfrm>
            <a:off x="2483768" y="4283804"/>
            <a:ext cx="1694886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30482" y="579597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</a:t>
            </a:r>
            <a:r>
              <a:rPr lang="en-US" altLang="zh-CN" b="1" baseline="-25000" dirty="0" smtClean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endParaRPr lang="zh-CN" altLang="en-US" b="1" baseline="-25000" dirty="0">
              <a:solidFill>
                <a:srgbClr val="1D1496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579597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</a:t>
            </a:r>
            <a:r>
              <a:rPr lang="en-US" altLang="zh-CN" b="1" baseline="-25000" dirty="0" smtClean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endParaRPr lang="zh-CN" altLang="en-US" b="1" baseline="-25000" dirty="0">
              <a:solidFill>
                <a:srgbClr val="1D1496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5795972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开瓣音</a:t>
            </a:r>
            <a:endParaRPr lang="zh-CN" altLang="en-US" b="1" dirty="0">
              <a:solidFill>
                <a:srgbClr val="1D1496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cxnSp>
        <p:nvCxnSpPr>
          <p:cNvPr id="10" name="直接箭头连接符 9"/>
          <p:cNvCxnSpPr>
            <a:stCxn id="6" idx="0"/>
          </p:cNvCxnSpPr>
          <p:nvPr/>
        </p:nvCxnSpPr>
        <p:spPr>
          <a:xfrm flipV="1">
            <a:off x="2419797" y="5147900"/>
            <a:ext cx="424011" cy="64807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3255321" y="5147900"/>
            <a:ext cx="223215" cy="64807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 flipV="1">
            <a:off x="3707904" y="5147900"/>
            <a:ext cx="945044" cy="72801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07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四、听诊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听诊内容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心脏杂音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概念</a:t>
            </a:r>
            <a:endParaRPr lang="en-US" altLang="zh-CN" dirty="0" smtClean="0"/>
          </a:p>
          <a:p>
            <a:pPr lvl="2"/>
            <a:r>
              <a:rPr lang="zh-CN" altLang="en-US" dirty="0"/>
              <a:t>是指心音以外出现的一组不同频率、不同强度、持续时间较长的异常声音，可与心音完全分开，也可与心音连续，甚至完全掩盖</a:t>
            </a:r>
            <a:r>
              <a:rPr lang="zh-CN" altLang="en-US" dirty="0" smtClean="0"/>
              <a:t>心音。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产生机制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11560" y="4149080"/>
            <a:ext cx="1399965" cy="1223962"/>
          </a:xfrm>
          <a:prstGeom prst="rect">
            <a:avLst/>
          </a:prstGeom>
          <a:noFill/>
          <a:ln w="28575">
            <a:solidFill>
              <a:srgbClr val="1D14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200" dirty="0">
                <a:solidFill>
                  <a:srgbClr val="800080"/>
                </a:solidFill>
              </a:rPr>
              <a:t>血流加速</a:t>
            </a:r>
          </a:p>
          <a:p>
            <a:pPr algn="ctr" eaLnBrk="1" hangingPunct="1"/>
            <a:r>
              <a:rPr lang="zh-CN" altLang="en-US" sz="2200" dirty="0">
                <a:solidFill>
                  <a:srgbClr val="800080"/>
                </a:solidFill>
              </a:rPr>
              <a:t>或</a:t>
            </a:r>
          </a:p>
          <a:p>
            <a:pPr algn="ctr" eaLnBrk="1" hangingPunct="1"/>
            <a:r>
              <a:rPr lang="zh-CN" altLang="en-US" sz="2200" dirty="0">
                <a:solidFill>
                  <a:srgbClr val="800080"/>
                </a:solidFill>
              </a:rPr>
              <a:t>血流紊乱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699792" y="4509442"/>
            <a:ext cx="640964" cy="504825"/>
          </a:xfrm>
          <a:prstGeom prst="rect">
            <a:avLst/>
          </a:prstGeom>
          <a:noFill/>
          <a:ln w="28575">
            <a:solidFill>
              <a:srgbClr val="1D14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800080"/>
                </a:solidFill>
              </a:rPr>
              <a:t>湍流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923928" y="4293542"/>
            <a:ext cx="1897151" cy="936625"/>
          </a:xfrm>
          <a:prstGeom prst="rect">
            <a:avLst/>
          </a:prstGeom>
          <a:noFill/>
          <a:ln w="28575">
            <a:solidFill>
              <a:srgbClr val="1D14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200" dirty="0">
                <a:solidFill>
                  <a:srgbClr val="800080"/>
                </a:solidFill>
              </a:rPr>
              <a:t>心壁或血管壁</a:t>
            </a:r>
          </a:p>
          <a:p>
            <a:pPr algn="ctr" eaLnBrk="1" hangingPunct="1"/>
            <a:r>
              <a:rPr lang="zh-CN" altLang="en-US" sz="2200" dirty="0">
                <a:solidFill>
                  <a:srgbClr val="800080"/>
                </a:solidFill>
              </a:rPr>
              <a:t>振动</a:t>
            </a:r>
          </a:p>
        </p:txBody>
      </p:sp>
      <p:cxnSp>
        <p:nvCxnSpPr>
          <p:cNvPr id="8" name="AutoShape 7"/>
          <p:cNvCxnSpPr>
            <a:cxnSpLocks noChangeShapeType="1"/>
            <a:stCxn id="5" idx="3"/>
            <a:endCxn id="6" idx="1"/>
          </p:cNvCxnSpPr>
          <p:nvPr/>
        </p:nvCxnSpPr>
        <p:spPr bwMode="auto">
          <a:xfrm>
            <a:off x="2011525" y="4761061"/>
            <a:ext cx="688267" cy="794"/>
          </a:xfrm>
          <a:prstGeom prst="straightConnector1">
            <a:avLst/>
          </a:prstGeom>
          <a:noFill/>
          <a:ln w="28575">
            <a:solidFill>
              <a:srgbClr val="1D1496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AutoShape 8"/>
          <p:cNvCxnSpPr>
            <a:cxnSpLocks noChangeShapeType="1"/>
            <a:stCxn id="6" idx="3"/>
            <a:endCxn id="7" idx="1"/>
          </p:cNvCxnSpPr>
          <p:nvPr/>
        </p:nvCxnSpPr>
        <p:spPr bwMode="auto">
          <a:xfrm>
            <a:off x="3340756" y="4761855"/>
            <a:ext cx="583172" cy="0"/>
          </a:xfrm>
          <a:prstGeom prst="straightConnector1">
            <a:avLst/>
          </a:prstGeom>
          <a:noFill/>
          <a:ln w="28575">
            <a:solidFill>
              <a:srgbClr val="1D1496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" name="Picture 9" descr="杂音机理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095" y="3429000"/>
            <a:ext cx="3011339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2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 autoUpdateAnimBg="0"/>
      <p:bldP spid="7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心脏评估的主要内容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436119"/>
              </p:ext>
            </p:extLst>
          </p:nvPr>
        </p:nvGraphicFramePr>
        <p:xfrm>
          <a:off x="251520" y="2204864"/>
          <a:ext cx="8712968" cy="2778502"/>
        </p:xfrm>
        <a:graphic>
          <a:graphicData uri="http://schemas.openxmlformats.org/drawingml/2006/table">
            <a:tbl>
              <a:tblPr firstRow="1"/>
              <a:tblGrid>
                <a:gridCol w="2272948"/>
                <a:gridCol w="2119540"/>
                <a:gridCol w="1896002"/>
                <a:gridCol w="2424478"/>
              </a:tblGrid>
              <a:tr h="73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inspection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palpation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percussion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auscultation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802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心前区外形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心尖搏动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心前区其他部位的搏动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心尖搏动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震颤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心包摩擦感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心界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心率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心律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心音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杂音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rgbClr val="1D1496"/>
                        </a:buClr>
                        <a:buSzPct val="60000"/>
                        <a:buFont typeface="Wingdings" pitchFamily="2" charset="2"/>
                        <a:buChar char="l"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心包摩擦音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9050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49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四、听诊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听诊要点</a:t>
            </a:r>
            <a:endParaRPr lang="en-US" altLang="zh-CN" dirty="0" smtClean="0"/>
          </a:p>
          <a:p>
            <a:pPr lvl="2" algn="just" eaLnBrk="1" hangingPunct="1">
              <a:buNone/>
            </a:pPr>
            <a:r>
              <a:rPr lang="en-US" altLang="zh-CN" dirty="0" smtClean="0"/>
              <a:t>1.</a:t>
            </a:r>
            <a:r>
              <a:rPr lang="zh-CN" altLang="en-US" dirty="0" smtClean="0"/>
              <a:t>杂音</a:t>
            </a:r>
            <a:r>
              <a:rPr lang="zh-CN" altLang="en-US" dirty="0"/>
              <a:t>的</a:t>
            </a:r>
            <a:r>
              <a:rPr lang="zh-CN" altLang="en-US" dirty="0" smtClean="0"/>
              <a:t>部位 </a:t>
            </a:r>
            <a:endParaRPr lang="zh-CN" altLang="en-US" dirty="0">
              <a:solidFill>
                <a:srgbClr val="FF0000"/>
              </a:solidFill>
            </a:endParaRPr>
          </a:p>
          <a:p>
            <a:pPr lvl="2" algn="just" eaLnBrk="1" hangingPunct="1">
              <a:buNone/>
            </a:pPr>
            <a:r>
              <a:rPr lang="en-US" altLang="zh-CN" dirty="0" smtClean="0"/>
              <a:t>2</a:t>
            </a:r>
            <a:r>
              <a:rPr lang="en-US" altLang="zh-CN" dirty="0"/>
              <a:t>.</a:t>
            </a:r>
            <a:r>
              <a:rPr lang="zh-CN" altLang="en-US" dirty="0" smtClean="0"/>
              <a:t>杂音</a:t>
            </a:r>
            <a:r>
              <a:rPr lang="zh-CN" altLang="en-US" dirty="0"/>
              <a:t>的时期</a:t>
            </a:r>
          </a:p>
          <a:p>
            <a:pPr lvl="3" algn="just" eaLnBrk="1" hangingPunct="1"/>
            <a:r>
              <a:rPr lang="zh-CN" altLang="en-US" dirty="0"/>
              <a:t>收缩期杂音</a:t>
            </a:r>
            <a:r>
              <a:rPr lang="zh-CN" altLang="en-US" dirty="0" smtClean="0"/>
              <a:t>(</a:t>
            </a:r>
            <a:r>
              <a:rPr lang="en-US" altLang="zh-CN" dirty="0" smtClean="0"/>
              <a:t>SM</a:t>
            </a:r>
            <a:r>
              <a:rPr lang="en-US" altLang="zh-CN" dirty="0"/>
              <a:t>)</a:t>
            </a:r>
          </a:p>
          <a:p>
            <a:pPr lvl="3" algn="just" eaLnBrk="1" hangingPunct="1"/>
            <a:r>
              <a:rPr lang="zh-CN" altLang="en-US" dirty="0"/>
              <a:t>舒张期杂音</a:t>
            </a:r>
            <a:r>
              <a:rPr lang="en-US" altLang="zh-CN" dirty="0" smtClean="0"/>
              <a:t>(DM)</a:t>
            </a:r>
          </a:p>
          <a:p>
            <a:pPr lvl="3" algn="just" eaLnBrk="1" hangingPunct="1"/>
            <a:r>
              <a:rPr lang="zh-CN" altLang="en-US" dirty="0"/>
              <a:t>双期</a:t>
            </a:r>
            <a:r>
              <a:rPr lang="zh-CN" altLang="en-US" dirty="0" smtClean="0"/>
              <a:t>杂音</a:t>
            </a:r>
            <a:endParaRPr lang="en-US" altLang="zh-CN" dirty="0" smtClean="0"/>
          </a:p>
          <a:p>
            <a:pPr lvl="3" algn="just" eaLnBrk="1" hangingPunct="1"/>
            <a:r>
              <a:rPr lang="zh-CN" altLang="en-US" dirty="0" smtClean="0"/>
              <a:t>连续性杂音</a:t>
            </a:r>
            <a:endParaRPr lang="en-US" altLang="zh-CN" dirty="0" smtClean="0"/>
          </a:p>
          <a:p>
            <a:pPr lvl="2" algn="just" eaLnBrk="1" hangingPunct="1">
              <a:buNone/>
            </a:pPr>
            <a:r>
              <a:rPr lang="en-US" altLang="zh-CN" dirty="0"/>
              <a:t>3.</a:t>
            </a:r>
            <a:r>
              <a:rPr lang="zh-CN" altLang="en-US" dirty="0"/>
              <a:t>杂音的性质</a:t>
            </a:r>
          </a:p>
          <a:p>
            <a:pPr lvl="3" algn="just" eaLnBrk="1" hangingPunct="1"/>
            <a:r>
              <a:rPr lang="zh-CN" altLang="en-US" sz="2800" dirty="0"/>
              <a:t>雷鸣样、吹风样杂音等</a:t>
            </a:r>
          </a:p>
          <a:p>
            <a:pPr lvl="3" algn="just" eaLnBrk="1" hangingPunct="1"/>
            <a:endParaRPr lang="en-US" altLang="zh-CN" dirty="0" smtClean="0"/>
          </a:p>
          <a:p>
            <a:pPr lvl="3" algn="just" eaLnBrk="1" hangingPunct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012160" y="2852936"/>
            <a:ext cx="2147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000099"/>
                </a:solidFill>
                <a:ea typeface="华文新魏" pitchFamily="2" charset="-122"/>
              </a:rPr>
              <a:t>收缩期杂音</a:t>
            </a:r>
          </a:p>
        </p:txBody>
      </p:sp>
      <p:pic>
        <p:nvPicPr>
          <p:cNvPr id="6" name="Picture 18" descr="收缩早期杂音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393" y="2040136"/>
            <a:ext cx="331152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/>
          <p:nvPr/>
        </p:nvSpPr>
        <p:spPr>
          <a:xfrm>
            <a:off x="5198393" y="3475045"/>
            <a:ext cx="3311525" cy="96206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zh-CN" altLang="zh-CN" sz="2400" dirty="0"/>
              <a:t>舒张期和连续性杂音均为器质性杂音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885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四、听诊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just" eaLnBrk="1" hangingPunct="1">
              <a:buNone/>
            </a:pPr>
            <a:r>
              <a:rPr lang="en-US" altLang="zh-CN" dirty="0" smtClean="0"/>
              <a:t>4.</a:t>
            </a:r>
            <a:r>
              <a:rPr lang="zh-CN" altLang="en-US" dirty="0" smtClean="0"/>
              <a:t>杂音</a:t>
            </a:r>
            <a:r>
              <a:rPr lang="zh-CN" altLang="en-US" dirty="0"/>
              <a:t>的强度</a:t>
            </a:r>
          </a:p>
          <a:p>
            <a:pPr lvl="3" algn="just" eaLnBrk="1" hangingPunct="1"/>
            <a:r>
              <a:rPr lang="zh-CN" altLang="en-US" sz="2800" dirty="0"/>
              <a:t>收缩期杂音分6级</a:t>
            </a:r>
          </a:p>
          <a:p>
            <a:pPr lvl="4" algn="just" eaLnBrk="1" hangingPunct="1"/>
            <a:r>
              <a:rPr lang="zh-CN" altLang="en-US" dirty="0"/>
              <a:t>Ⅰ级：杂音微弱</a:t>
            </a:r>
          </a:p>
          <a:p>
            <a:pPr lvl="4" algn="just" eaLnBrk="1" hangingPunct="1"/>
            <a:r>
              <a:rPr lang="zh-CN" altLang="en-US" dirty="0"/>
              <a:t>Ⅱ级：易听到</a:t>
            </a:r>
          </a:p>
          <a:p>
            <a:pPr lvl="4" algn="just" eaLnBrk="1" hangingPunct="1"/>
            <a:r>
              <a:rPr lang="zh-CN" altLang="en-US" dirty="0"/>
              <a:t>Ⅲ级：中等响度</a:t>
            </a:r>
          </a:p>
          <a:p>
            <a:pPr lvl="4" algn="just" eaLnBrk="1" hangingPunct="1"/>
            <a:r>
              <a:rPr lang="zh-CN" altLang="en-US" dirty="0"/>
              <a:t>Ⅳ级：较响亮</a:t>
            </a:r>
          </a:p>
          <a:p>
            <a:pPr lvl="4" algn="just" eaLnBrk="1" hangingPunct="1"/>
            <a:r>
              <a:rPr lang="zh-CN" altLang="en-US" dirty="0"/>
              <a:t>Ⅴ级：很响度亮</a:t>
            </a:r>
          </a:p>
          <a:p>
            <a:pPr lvl="4" algn="just" eaLnBrk="1" hangingPunct="1"/>
            <a:r>
              <a:rPr lang="zh-CN" altLang="en-US" dirty="0"/>
              <a:t>Ⅵ级：极</a:t>
            </a:r>
            <a:r>
              <a:rPr lang="zh-CN" altLang="en-US" dirty="0" smtClean="0"/>
              <a:t>响亮</a:t>
            </a:r>
            <a:endParaRPr lang="en-US" altLang="zh-CN" dirty="0" smtClean="0"/>
          </a:p>
          <a:p>
            <a:pPr lvl="4" algn="just" eaLnBrk="1" hangingPunct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44009" y="2708920"/>
            <a:ext cx="3853880" cy="331564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000" b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rgbClr val="1D1496"/>
                </a:solidFill>
                <a:latin typeface="华文新魏" pitchFamily="2" charset="-122"/>
                <a:ea typeface="华文新魏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692AA2"/>
                </a:solidFill>
                <a:latin typeface="华文新魏" pitchFamily="2" charset="-122"/>
                <a:ea typeface="华文新魏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00B050"/>
                </a:solidFill>
                <a:latin typeface="华文新魏" pitchFamily="2" charset="-122"/>
                <a:ea typeface="华文新魏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2" eaLnBrk="1" hangingPunct="1"/>
            <a:endParaRPr lang="zh-CN" altLang="en-US" dirty="0" smtClean="0">
              <a:solidFill>
                <a:srgbClr val="0070C0"/>
              </a:solidFill>
              <a:latin typeface="Arial" pitchFamily="34" charset="0"/>
              <a:ea typeface="楷体_GB2312" pitchFamily="49" charset="-122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4139952" y="1707390"/>
            <a:ext cx="4104456" cy="251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000" b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lang="zh-CN" altLang="en-US" sz="2800" b="0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 marL="10763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  <a:ea typeface="楷体_GB2312" pitchFamily="49" charset="-122"/>
              </a:defRPr>
            </a:lvl3pPr>
            <a:lvl4pPr marL="1435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  <a:ea typeface="楷体_GB2312" pitchFamily="49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lang="zh-CN" altLang="en-US" sz="2400" b="0" dirty="0">
                <a:solidFill>
                  <a:srgbClr val="1D1496"/>
                </a:solidFill>
                <a:latin typeface="Arial" pitchFamily="34" charset="0"/>
                <a:ea typeface="楷体_GB2312" pitchFamily="49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3" algn="just" eaLnBrk="1" hangingPunct="1"/>
            <a:r>
              <a:rPr lang="zh-CN" altLang="en-US" sz="2800" dirty="0" smtClean="0"/>
              <a:t>舒张期杂音</a:t>
            </a:r>
          </a:p>
          <a:p>
            <a:pPr lvl="4" eaLnBrk="1" hangingPunct="1"/>
            <a:r>
              <a:rPr lang="zh-CN" altLang="en-US" dirty="0" smtClean="0"/>
              <a:t>轻</a:t>
            </a:r>
          </a:p>
          <a:p>
            <a:pPr lvl="4" eaLnBrk="1" hangingPunct="1"/>
            <a:r>
              <a:rPr lang="zh-CN" altLang="en-US" dirty="0" smtClean="0"/>
              <a:t>中</a:t>
            </a:r>
          </a:p>
          <a:p>
            <a:pPr lvl="4" eaLnBrk="1" hangingPunct="1"/>
            <a:r>
              <a:rPr lang="zh-CN" altLang="en-US" dirty="0" smtClean="0"/>
              <a:t>重</a:t>
            </a:r>
          </a:p>
          <a:p>
            <a:pPr lvl="4" algn="just" eaLnBrk="1" hangingPunct="1"/>
            <a:endParaRPr lang="zh-CN" altLang="en-US" dirty="0"/>
          </a:p>
        </p:txBody>
      </p:sp>
      <p:sp>
        <p:nvSpPr>
          <p:cNvPr id="7" name="圆角矩形 6"/>
          <p:cNvSpPr/>
          <p:nvPr/>
        </p:nvSpPr>
        <p:spPr>
          <a:xfrm>
            <a:off x="1115616" y="5110163"/>
            <a:ext cx="444722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/>
              <a:t>    3/6</a:t>
            </a:r>
            <a:r>
              <a:rPr lang="zh-CN" altLang="en-US" sz="2400" dirty="0" smtClean="0"/>
              <a:t>级及以上的收缩期杂音多为器质性病变所致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2112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 autoUpdateAnimBg="0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四、听诊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buNone/>
            </a:pPr>
            <a:r>
              <a:rPr lang="en-US" altLang="zh-CN" dirty="0" smtClean="0"/>
              <a:t>5.</a:t>
            </a:r>
            <a:r>
              <a:rPr lang="zh-CN" altLang="en-US" dirty="0" smtClean="0"/>
              <a:t>杂音的传导</a:t>
            </a:r>
          </a:p>
          <a:p>
            <a:pPr lvl="3" eaLnBrk="1" hangingPunct="1"/>
            <a:r>
              <a:rPr lang="zh-CN" altLang="en-US" dirty="0" smtClean="0"/>
              <a:t>可沿血流方向传导</a:t>
            </a:r>
          </a:p>
          <a:p>
            <a:pPr lvl="2" eaLnBrk="1" hangingPunct="1">
              <a:buNone/>
            </a:pPr>
            <a:r>
              <a:rPr lang="en-US" altLang="zh-CN" dirty="0" smtClean="0"/>
              <a:t>6.</a:t>
            </a:r>
            <a:r>
              <a:rPr lang="zh-CN" altLang="en-US" dirty="0" smtClean="0"/>
              <a:t>与体位、运动和呼吸的关系</a:t>
            </a:r>
          </a:p>
          <a:p>
            <a:pPr lvl="3" eaLnBrk="1" hangingPunct="1"/>
            <a:r>
              <a:rPr lang="zh-CN" altLang="en-US" i="1" dirty="0" smtClean="0"/>
              <a:t>左侧卧位</a:t>
            </a:r>
            <a:r>
              <a:rPr lang="zh-CN" altLang="en-US" i="1" dirty="0" smtClean="0">
                <a:solidFill>
                  <a:srgbClr val="800080"/>
                </a:solidFill>
                <a:latin typeface="Times New Roman" pitchFamily="18" charset="0"/>
                <a:ea typeface="华文新魏" pitchFamily="2" charset="-122"/>
              </a:rPr>
              <a:t>——</a:t>
            </a:r>
            <a:r>
              <a:rPr lang="zh-CN" altLang="en-US" i="1" dirty="0" smtClean="0">
                <a:solidFill>
                  <a:srgbClr val="800080"/>
                </a:solidFill>
                <a:ea typeface="华文新魏" pitchFamily="2" charset="-122"/>
              </a:rPr>
              <a:t>二尖瓣狭窄的舒张期杂音增强</a:t>
            </a:r>
          </a:p>
          <a:p>
            <a:pPr lvl="3" eaLnBrk="1" hangingPunct="1"/>
            <a:r>
              <a:rPr lang="zh-CN" altLang="en-US" i="1" dirty="0" smtClean="0"/>
              <a:t>前倾坐位</a:t>
            </a:r>
            <a:r>
              <a:rPr lang="zh-CN" altLang="en-US" i="1" dirty="0" smtClean="0">
                <a:solidFill>
                  <a:srgbClr val="800080"/>
                </a:solidFill>
                <a:latin typeface="Times New Roman" pitchFamily="18" charset="0"/>
                <a:ea typeface="华文新魏" pitchFamily="2" charset="-122"/>
              </a:rPr>
              <a:t>——</a:t>
            </a:r>
            <a:r>
              <a:rPr lang="zh-CN" altLang="en-US" i="1" dirty="0" smtClean="0">
                <a:solidFill>
                  <a:srgbClr val="800080"/>
                </a:solidFill>
                <a:ea typeface="华文新魏" pitchFamily="2" charset="-122"/>
              </a:rPr>
              <a:t>主动脉瓣关闭不全的舒张期杂音增强</a:t>
            </a:r>
          </a:p>
          <a:p>
            <a:pPr lvl="3" eaLnBrk="1" hangingPunct="1"/>
            <a:r>
              <a:rPr lang="zh-CN" altLang="en-US" i="1" dirty="0" smtClean="0"/>
              <a:t>深吸气</a:t>
            </a:r>
            <a:r>
              <a:rPr lang="zh-CN" altLang="en-US" i="1" dirty="0" smtClean="0">
                <a:solidFill>
                  <a:srgbClr val="800080"/>
                </a:solidFill>
                <a:latin typeface="Times New Roman" pitchFamily="18" charset="0"/>
                <a:ea typeface="华文新魏" pitchFamily="2" charset="-122"/>
              </a:rPr>
              <a:t>——</a:t>
            </a:r>
            <a:r>
              <a:rPr lang="zh-CN" altLang="en-US" i="1" dirty="0" smtClean="0">
                <a:solidFill>
                  <a:srgbClr val="800080"/>
                </a:solidFill>
                <a:ea typeface="华文新魏" pitchFamily="2" charset="-122"/>
              </a:rPr>
              <a:t>与右心有关的杂音增强</a:t>
            </a:r>
          </a:p>
          <a:p>
            <a:pPr lvl="3" eaLnBrk="1" hangingPunct="1"/>
            <a:r>
              <a:rPr lang="zh-CN" altLang="en-US" i="1" dirty="0" smtClean="0"/>
              <a:t>活动后</a:t>
            </a:r>
            <a:r>
              <a:rPr lang="zh-CN" altLang="en-US" i="1" dirty="0" smtClean="0">
                <a:solidFill>
                  <a:srgbClr val="800080"/>
                </a:solidFill>
                <a:latin typeface="Times New Roman" pitchFamily="18" charset="0"/>
                <a:ea typeface="华文新魏" pitchFamily="2" charset="-122"/>
              </a:rPr>
              <a:t>——</a:t>
            </a:r>
            <a:r>
              <a:rPr lang="zh-CN" altLang="en-US" i="1" dirty="0" smtClean="0">
                <a:solidFill>
                  <a:srgbClr val="800080"/>
                </a:solidFill>
                <a:ea typeface="华文新魏" pitchFamily="2" charset="-122"/>
              </a:rPr>
              <a:t>二尖瓣狭窄的舒张期杂音增强</a:t>
            </a:r>
          </a:p>
        </p:txBody>
      </p:sp>
    </p:spTree>
    <p:extLst>
      <p:ext uri="{BB962C8B-B14F-4D97-AF65-F5344CB8AC3E}">
        <p14:creationId xmlns:p14="http://schemas.microsoft.com/office/powerpoint/2010/main" val="141676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四</a:t>
            </a:r>
            <a:r>
              <a:rPr lang="zh-CN" altLang="en-US" dirty="0" smtClean="0"/>
              <a:t>、听诊 </a:t>
            </a:r>
            <a:endParaRPr lang="en-US" altLang="zh-CN" dirty="0" smtClean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6534166" cy="5006975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听诊内容</a:t>
            </a:r>
            <a:r>
              <a:rPr lang="en-US" altLang="zh-CN" dirty="0" smtClean="0"/>
              <a:t>——</a:t>
            </a:r>
            <a:r>
              <a:rPr lang="zh-CN" altLang="en-US" dirty="0"/>
              <a:t>心包摩擦音</a:t>
            </a:r>
            <a:endParaRPr lang="en-US" altLang="zh-CN" dirty="0" smtClean="0"/>
          </a:p>
          <a:p>
            <a:pPr lvl="1" eaLnBrk="1" hangingPunct="1"/>
            <a:r>
              <a:rPr dirty="0" smtClean="0"/>
              <a:t>产生</a:t>
            </a:r>
            <a:r>
              <a:rPr lang="zh-CN" altLang="en-US" dirty="0" smtClean="0"/>
              <a:t>机制</a:t>
            </a:r>
            <a:endParaRPr lang="en-US" dirty="0" smtClean="0"/>
          </a:p>
          <a:p>
            <a:pPr lvl="2" eaLnBrk="1" hangingPunct="1"/>
            <a:r>
              <a:rPr dirty="0" smtClean="0"/>
              <a:t>心包炎时</a:t>
            </a:r>
            <a:r>
              <a:rPr lang="en-US" dirty="0"/>
              <a:t>,</a:t>
            </a:r>
            <a:r>
              <a:rPr dirty="0"/>
              <a:t>心包的壁层和脏层因有纤维蛋白沉着而变得粗糙</a:t>
            </a:r>
            <a:r>
              <a:rPr lang="en-US" dirty="0"/>
              <a:t>,</a:t>
            </a:r>
            <a:r>
              <a:rPr dirty="0"/>
              <a:t>在心脏搏动时</a:t>
            </a:r>
            <a:r>
              <a:rPr lang="en-US" dirty="0"/>
              <a:t>,</a:t>
            </a:r>
            <a:r>
              <a:rPr dirty="0"/>
              <a:t>两层粗糙的心包互相摩擦而产生</a:t>
            </a:r>
            <a:endParaRPr lang="en-US" altLang="zh-CN" dirty="0"/>
          </a:p>
          <a:p>
            <a:pPr lvl="1" eaLnBrk="1" hangingPunct="1"/>
            <a:r>
              <a:rPr lang="zh-CN" altLang="en-US" dirty="0" smtClean="0"/>
              <a:t>检查方法</a:t>
            </a:r>
          </a:p>
          <a:p>
            <a:pPr lvl="2" eaLnBrk="1" hangingPunct="1"/>
            <a:r>
              <a:rPr lang="zh-CN" altLang="en-US" dirty="0" smtClean="0"/>
              <a:t>胸骨左缘3、4肋间</a:t>
            </a:r>
          </a:p>
          <a:p>
            <a:pPr lvl="2" eaLnBrk="1" hangingPunct="1"/>
            <a:r>
              <a:rPr lang="zh-CN" altLang="en-US" dirty="0" smtClean="0"/>
              <a:t>前倾坐位、深呼气</a:t>
            </a:r>
          </a:p>
          <a:p>
            <a:pPr lvl="1" eaLnBrk="1" hangingPunct="1"/>
            <a:r>
              <a:rPr lang="zh-CN" altLang="en-US" dirty="0" smtClean="0"/>
              <a:t>临床意义</a:t>
            </a:r>
          </a:p>
          <a:p>
            <a:pPr lvl="2" eaLnBrk="1" hangingPunct="1"/>
            <a:r>
              <a:rPr lang="zh-CN" altLang="en-US" dirty="0" smtClean="0"/>
              <a:t>各种</a:t>
            </a:r>
            <a:r>
              <a:rPr altLang="en-US" dirty="0" smtClean="0"/>
              <a:t>原因所致的</a:t>
            </a:r>
            <a:r>
              <a:rPr lang="zh-CN" altLang="en-US" b="1" dirty="0" smtClean="0">
                <a:solidFill>
                  <a:srgbClr val="1D14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心包炎</a:t>
            </a:r>
            <a:endParaRPr lang="en-US" altLang="zh-CN" b="1" dirty="0" smtClean="0">
              <a:solidFill>
                <a:srgbClr val="1D14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1797" name="Picture 5" descr="心包摩擦音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36"/>
          <a:stretch/>
        </p:blipFill>
        <p:spPr bwMode="auto">
          <a:xfrm>
            <a:off x="7164288" y="3356992"/>
            <a:ext cx="1546259" cy="171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78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1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1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1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1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一、视诊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（一）心前区外形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正常人</a:t>
            </a:r>
            <a:endParaRPr lang="en-US" altLang="zh-CN" dirty="0" smtClean="0"/>
          </a:p>
          <a:p>
            <a:pPr lvl="2"/>
            <a:r>
              <a:rPr lang="zh-CN" altLang="en-US" dirty="0"/>
              <a:t>前</a:t>
            </a:r>
            <a:r>
              <a:rPr lang="zh-CN" altLang="en-US" dirty="0" smtClean="0"/>
              <a:t>胸部左右对称</a:t>
            </a:r>
            <a:endParaRPr lang="en-US" altLang="zh-CN" dirty="0" smtClean="0"/>
          </a:p>
          <a:p>
            <a:pPr lvl="1"/>
            <a:r>
              <a:rPr lang="zh-CN" altLang="en-US" dirty="0"/>
              <a:t>心前区隆起</a:t>
            </a:r>
          </a:p>
          <a:p>
            <a:pPr lvl="2"/>
            <a:r>
              <a:rPr lang="zh-CN" altLang="en-US" dirty="0" smtClean="0"/>
              <a:t>某些先天性心脏病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412776"/>
            <a:ext cx="1907704" cy="15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766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一、视诊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5851376" cy="503397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（二）心尖搏动</a:t>
            </a:r>
            <a:endParaRPr lang="en-US" altLang="zh-CN" dirty="0" smtClean="0"/>
          </a:p>
          <a:p>
            <a:pPr lvl="1" algn="just" eaLnBrk="1" hangingPunct="1"/>
            <a:r>
              <a:rPr lang="zh-CN" altLang="en-US" dirty="0"/>
              <a:t>定义</a:t>
            </a:r>
          </a:p>
          <a:p>
            <a:pPr lvl="2" algn="just" eaLnBrk="1" hangingPunct="1"/>
            <a:r>
              <a:rPr lang="zh-CN" altLang="en-US" dirty="0"/>
              <a:t>心脏收缩时，心尖冲击前胸壁相应部位，使局部肋间软组织向外搏动。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2" descr="D:\教学\评估\评估1\图片\扫描图及下载\心脏\心脏投影1副本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192" y="1484784"/>
            <a:ext cx="2376264" cy="178680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34426" y="327569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心尖搏动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 flipV="1">
            <a:off x="7740352" y="2646204"/>
            <a:ext cx="648072" cy="638780"/>
          </a:xfrm>
          <a:prstGeom prst="line">
            <a:avLst/>
          </a:prstGeom>
          <a:ln w="19050">
            <a:solidFill>
              <a:srgbClr val="1D149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23528" y="3611718"/>
            <a:ext cx="7740860" cy="325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000" b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  <a:ea typeface="楷体_GB2312" pitchFamily="49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  <a:ea typeface="楷体_GB2312" pitchFamily="49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lang="zh-CN" altLang="en-US" sz="2400" b="0" dirty="0">
                <a:solidFill>
                  <a:srgbClr val="00B050"/>
                </a:solidFill>
                <a:latin typeface="Arial" pitchFamily="34" charset="0"/>
                <a:ea typeface="楷体_GB2312" pitchFamily="49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/>
            <a:r>
              <a:rPr lang="zh-CN" altLang="en-US" dirty="0" smtClean="0"/>
              <a:t>正常人</a:t>
            </a:r>
          </a:p>
          <a:p>
            <a:pPr lvl="2" algn="just" eaLnBrk="1" hangingPunct="1"/>
            <a:r>
              <a:rPr lang="zh-CN" altLang="en-US" dirty="0" smtClean="0"/>
              <a:t>位置</a:t>
            </a:r>
          </a:p>
          <a:p>
            <a:pPr lvl="3" algn="just" eaLnBrk="1" hangingPunct="1"/>
            <a:r>
              <a:rPr lang="zh-CN" altLang="en-US" dirty="0" smtClean="0"/>
              <a:t>左侧第</a:t>
            </a:r>
            <a:r>
              <a:rPr lang="en-US" altLang="zh-CN" dirty="0" smtClean="0"/>
              <a:t>5</a:t>
            </a:r>
            <a:r>
              <a:rPr lang="zh-CN" altLang="en-US" dirty="0" smtClean="0"/>
              <a:t>肋间锁骨中线内</a:t>
            </a:r>
            <a:r>
              <a:rPr lang="en-US" altLang="zh-CN" dirty="0" smtClean="0"/>
              <a:t>0.5</a:t>
            </a:r>
            <a:r>
              <a:rPr lang="zh-CN" altLang="en-US" dirty="0" smtClean="0"/>
              <a:t>～</a:t>
            </a:r>
            <a:r>
              <a:rPr lang="en-US" altLang="zh-CN" dirty="0" smtClean="0"/>
              <a:t>1.0cm</a:t>
            </a:r>
          </a:p>
          <a:p>
            <a:pPr lvl="2" algn="just" eaLnBrk="1" hangingPunct="1"/>
            <a:r>
              <a:rPr lang="zh-CN" altLang="en-US" dirty="0" smtClean="0"/>
              <a:t>搏动范围</a:t>
            </a:r>
          </a:p>
          <a:p>
            <a:pPr lvl="3" algn="just" eaLnBrk="1" hangingPunct="1"/>
            <a:r>
              <a:rPr lang="zh-CN" altLang="en-US" dirty="0" smtClean="0"/>
              <a:t>直径</a:t>
            </a:r>
            <a:r>
              <a:rPr lang="en-US" altLang="zh-CN" dirty="0" smtClean="0"/>
              <a:t>2.0</a:t>
            </a:r>
            <a:r>
              <a:rPr lang="zh-CN" altLang="en-US" dirty="0" smtClean="0"/>
              <a:t>～</a:t>
            </a:r>
            <a:r>
              <a:rPr lang="en-US" altLang="zh-CN" dirty="0" smtClean="0"/>
              <a:t>2.5cm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289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一、视诊</a:t>
            </a:r>
            <a:endParaRPr lang="zh-CN" altLang="en-US" dirty="0" smtClean="0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algn="just" eaLnBrk="1" hangingPunct="1"/>
            <a:r>
              <a:rPr lang="zh-CN" altLang="en-US" dirty="0" smtClean="0"/>
              <a:t>心尖搏动移位</a:t>
            </a:r>
          </a:p>
          <a:p>
            <a:pPr lvl="2" algn="just" eaLnBrk="1" hangingPunct="1"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0066"/>
                </a:solidFill>
                <a:latin typeface="Times New Roman" pitchFamily="18" charset="0"/>
              </a:rPr>
              <a:t>——</a:t>
            </a:r>
            <a:r>
              <a:rPr lang="zh-CN" altLang="en-US" sz="2900" dirty="0" smtClean="0">
                <a:solidFill>
                  <a:srgbClr val="000066"/>
                </a:solidFill>
              </a:rPr>
              <a:t>与横膈、纵隔的位置及心脏大小有关。</a:t>
            </a:r>
          </a:p>
          <a:p>
            <a:pPr lvl="2" algn="just" eaLnBrk="1" hangingPunct="1"/>
            <a:r>
              <a:rPr lang="zh-CN" altLang="en-US" dirty="0" smtClean="0"/>
              <a:t>生理性移位</a:t>
            </a:r>
          </a:p>
          <a:p>
            <a:pPr lvl="3" algn="just" eaLnBrk="1" hangingPunct="1"/>
            <a:r>
              <a:rPr lang="zh-CN" altLang="en-US" dirty="0" smtClean="0"/>
              <a:t>受年龄、体型、体位、妊娠等因素影响</a:t>
            </a:r>
          </a:p>
          <a:p>
            <a:pPr lvl="2" algn="just" eaLnBrk="1" hangingPunct="1"/>
            <a:r>
              <a:rPr lang="zh-CN" altLang="en-US" dirty="0" smtClean="0"/>
              <a:t>病理性移位</a:t>
            </a:r>
          </a:p>
          <a:p>
            <a:pPr lvl="3" algn="just" eaLnBrk="1" hangingPunct="1"/>
            <a:r>
              <a:rPr lang="zh-CN" altLang="en-US" dirty="0" smtClean="0"/>
              <a:t>心脏病变</a:t>
            </a:r>
          </a:p>
          <a:p>
            <a:pPr lvl="4" algn="just" eaLnBrk="1" hangingPunct="1"/>
            <a:r>
              <a:rPr lang="zh-CN" altLang="en-US" dirty="0" smtClean="0"/>
              <a:t>左室扩大</a:t>
            </a:r>
          </a:p>
          <a:p>
            <a:pPr lvl="4" algn="just" eaLnBrk="1" hangingPunct="1"/>
            <a:r>
              <a:rPr lang="zh-CN" altLang="en-US" dirty="0" smtClean="0"/>
              <a:t>右室扩大</a:t>
            </a:r>
          </a:p>
          <a:p>
            <a:pPr lvl="3" algn="just" eaLnBrk="1" hangingPunct="1"/>
            <a:r>
              <a:rPr lang="zh-CN" altLang="en-US" dirty="0" smtClean="0"/>
              <a:t>胸、腹部疾病</a:t>
            </a:r>
          </a:p>
        </p:txBody>
      </p:sp>
    </p:spTree>
    <p:extLst>
      <p:ext uri="{BB962C8B-B14F-4D97-AF65-F5344CB8AC3E}">
        <p14:creationId xmlns:p14="http://schemas.microsoft.com/office/powerpoint/2010/main" val="345721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7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7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7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7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zh-CN" altLang="en-US" dirty="0"/>
              <a:t>一、视诊</a:t>
            </a:r>
            <a:endParaRPr lang="zh-CN" altLang="en-US" dirty="0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357313"/>
            <a:ext cx="8382000" cy="4775200"/>
          </a:xfrm>
        </p:spPr>
        <p:txBody>
          <a:bodyPr>
            <a:normAutofit/>
          </a:bodyPr>
          <a:lstStyle/>
          <a:p>
            <a:pPr lvl="1" eaLnBrk="1" hangingPunct="1"/>
            <a:r>
              <a:rPr lang="zh-CN" altLang="en-US" sz="2800" dirty="0" smtClean="0"/>
              <a:t>心尖搏动强度与范围的改变</a:t>
            </a:r>
          </a:p>
          <a:p>
            <a:pPr lvl="2" eaLnBrk="1" hangingPunct="1"/>
            <a:r>
              <a:rPr lang="zh-CN" altLang="en-US" sz="2800" dirty="0" smtClean="0"/>
              <a:t>生理情况下</a:t>
            </a:r>
            <a:endParaRPr lang="en-US" altLang="zh-CN" sz="2800" dirty="0" smtClean="0"/>
          </a:p>
          <a:p>
            <a:pPr lvl="3" eaLnBrk="1" hangingPunct="1"/>
            <a:r>
              <a:rPr lang="zh-CN" altLang="en-US" sz="2600" dirty="0" smtClean="0"/>
              <a:t>与</a:t>
            </a:r>
            <a:r>
              <a:rPr lang="zh-CN" altLang="zh-CN" sz="2600" dirty="0" smtClean="0"/>
              <a:t>胸</a:t>
            </a:r>
            <a:r>
              <a:rPr lang="zh-CN" altLang="zh-CN" sz="2600" dirty="0"/>
              <a:t>壁</a:t>
            </a:r>
            <a:r>
              <a:rPr lang="zh-CN" altLang="zh-CN" sz="2600" dirty="0" smtClean="0"/>
              <a:t>厚</a:t>
            </a:r>
            <a:r>
              <a:rPr lang="zh-CN" altLang="en-US" sz="2600" dirty="0" smtClean="0"/>
              <a:t>薄</a:t>
            </a:r>
            <a:r>
              <a:rPr lang="zh-CN" altLang="zh-CN" sz="2600" dirty="0" smtClean="0"/>
              <a:t>或肋间隙</a:t>
            </a:r>
            <a:r>
              <a:rPr lang="zh-CN" altLang="en-US" sz="2600" dirty="0" smtClean="0"/>
              <a:t>宽</a:t>
            </a:r>
            <a:r>
              <a:rPr lang="zh-CN" altLang="zh-CN" sz="2600" dirty="0" smtClean="0"/>
              <a:t>窄</a:t>
            </a:r>
            <a:r>
              <a:rPr lang="zh-CN" altLang="en-US" sz="2600" dirty="0" smtClean="0"/>
              <a:t>有关</a:t>
            </a:r>
            <a:endParaRPr lang="zh-CN" altLang="en-US" sz="2200" dirty="0" smtClean="0"/>
          </a:p>
          <a:p>
            <a:pPr lvl="2" eaLnBrk="1" hangingPunct="1"/>
            <a:r>
              <a:rPr lang="zh-CN" altLang="en-US" sz="2800" dirty="0" smtClean="0"/>
              <a:t>病理情况下</a:t>
            </a:r>
          </a:p>
          <a:p>
            <a:pPr lvl="3" eaLnBrk="1" hangingPunct="1">
              <a:buFont typeface="Wingdings" pitchFamily="2" charset="2"/>
              <a:buNone/>
            </a:pPr>
            <a:r>
              <a:rPr lang="en-US" altLang="zh-CN" sz="2400" dirty="0" smtClean="0"/>
              <a:t>(</a:t>
            </a:r>
            <a:r>
              <a:rPr lang="zh-CN" altLang="en-US" sz="2400" dirty="0" smtClean="0">
                <a:solidFill>
                  <a:srgbClr val="800080"/>
                </a:solidFill>
                <a:ea typeface="隶书" pitchFamily="49" charset="-122"/>
              </a:rPr>
              <a:t>与心肌收缩力、距离体表的位置等有关</a:t>
            </a:r>
            <a:r>
              <a:rPr lang="en-US" altLang="zh-CN" sz="2400" dirty="0" smtClean="0"/>
              <a:t>)</a:t>
            </a:r>
          </a:p>
          <a:p>
            <a:pPr lvl="3" eaLnBrk="1" hangingPunct="1"/>
            <a:r>
              <a:rPr lang="zh-CN" altLang="en-US" sz="2600" dirty="0" smtClean="0"/>
              <a:t>增强</a:t>
            </a:r>
            <a:endParaRPr lang="en-US" altLang="zh-CN" sz="2600" dirty="0" smtClean="0"/>
          </a:p>
          <a:p>
            <a:pPr lvl="4" eaLnBrk="1" hangingPunct="1"/>
            <a:r>
              <a:rPr lang="zh-CN" altLang="en-US" sz="2600" dirty="0" smtClean="0"/>
              <a:t>左室肥大</a:t>
            </a:r>
          </a:p>
          <a:p>
            <a:pPr lvl="4" eaLnBrk="1" hangingPunct="1"/>
            <a:r>
              <a:rPr lang="zh-CN" altLang="en-US" sz="2600" dirty="0" smtClean="0"/>
              <a:t>甲亢、贫血等</a:t>
            </a:r>
          </a:p>
        </p:txBody>
      </p:sp>
      <p:sp>
        <p:nvSpPr>
          <p:cNvPr id="2089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47864" y="3861048"/>
            <a:ext cx="5544616" cy="2322513"/>
          </a:xfrm>
        </p:spPr>
        <p:txBody>
          <a:bodyPr>
            <a:normAutofit/>
          </a:bodyPr>
          <a:lstStyle/>
          <a:p>
            <a:pPr lvl="3" eaLnBrk="1" hangingPunct="1"/>
            <a:r>
              <a:rPr lang="zh-CN" altLang="en-US" sz="2600" dirty="0" smtClean="0"/>
              <a:t>减弱</a:t>
            </a:r>
          </a:p>
          <a:p>
            <a:pPr lvl="4" eaLnBrk="1" hangingPunct="1"/>
            <a:r>
              <a:rPr lang="zh-CN" altLang="en-US" sz="2600" dirty="0" smtClean="0"/>
              <a:t>心肌炎、心梗</a:t>
            </a:r>
          </a:p>
          <a:p>
            <a:pPr lvl="4" eaLnBrk="1" hangingPunct="1"/>
            <a:r>
              <a:rPr lang="zh-CN" altLang="en-US" sz="2600" dirty="0" smtClean="0"/>
              <a:t>心包积液</a:t>
            </a:r>
          </a:p>
          <a:p>
            <a:pPr lvl="4" eaLnBrk="1" hangingPunct="1"/>
            <a:r>
              <a:rPr lang="zh-CN" altLang="en-US" sz="2600" dirty="0" smtClean="0"/>
              <a:t>左侧胸膜及肺气肿</a:t>
            </a:r>
          </a:p>
        </p:txBody>
      </p:sp>
    </p:spTree>
    <p:extLst>
      <p:ext uri="{BB962C8B-B14F-4D97-AF65-F5344CB8AC3E}">
        <p14:creationId xmlns:p14="http://schemas.microsoft.com/office/powerpoint/2010/main" val="198306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8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8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8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89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89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89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9" grpId="0" build="p" bldLvl="2" autoUpdateAnimBg="0"/>
      <p:bldP spid="208900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一、视诊</a:t>
            </a: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（三）</a:t>
            </a:r>
            <a:r>
              <a:rPr lang="zh-CN" altLang="zh-CN" dirty="0" smtClean="0"/>
              <a:t>心</a:t>
            </a:r>
            <a:r>
              <a:rPr lang="zh-CN" altLang="zh-CN" dirty="0"/>
              <a:t>前区异常</a:t>
            </a:r>
            <a:r>
              <a:rPr lang="zh-CN" altLang="zh-CN" dirty="0" smtClean="0"/>
              <a:t>搏动</a:t>
            </a:r>
            <a:endParaRPr lang="en-US" altLang="zh-CN" dirty="0" smtClean="0"/>
          </a:p>
          <a:p>
            <a:pPr lvl="1"/>
            <a:r>
              <a:rPr lang="zh-CN" altLang="zh-CN" dirty="0"/>
              <a:t>胸骨左缘第</a:t>
            </a:r>
            <a:r>
              <a:rPr lang="en-US" altLang="zh-CN" dirty="0"/>
              <a:t>2</a:t>
            </a:r>
            <a:r>
              <a:rPr lang="zh-CN" altLang="zh-CN" dirty="0"/>
              <a:t>肋间</a:t>
            </a:r>
            <a:r>
              <a:rPr lang="zh-CN" altLang="zh-CN" dirty="0" smtClean="0"/>
              <a:t>搏动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多</a:t>
            </a:r>
            <a:r>
              <a:rPr lang="zh-CN" altLang="zh-CN" dirty="0"/>
              <a:t>见于</a:t>
            </a:r>
            <a:r>
              <a:rPr lang="zh-CN" altLang="zh-CN" dirty="0" smtClean="0"/>
              <a:t>肺动脉高压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胸骨</a:t>
            </a:r>
            <a:r>
              <a:rPr lang="zh-CN" altLang="zh-CN" dirty="0"/>
              <a:t>左缘第</a:t>
            </a:r>
            <a:r>
              <a:rPr lang="en-US" altLang="zh-CN" dirty="0"/>
              <a:t>3</a:t>
            </a:r>
            <a:r>
              <a:rPr lang="zh-CN" altLang="zh-CN" dirty="0"/>
              <a:t>、</a:t>
            </a:r>
            <a:r>
              <a:rPr lang="en-US" altLang="zh-CN" dirty="0"/>
              <a:t>4</a:t>
            </a:r>
            <a:r>
              <a:rPr lang="zh-CN" altLang="zh-CN" dirty="0"/>
              <a:t>肋间</a:t>
            </a:r>
            <a:r>
              <a:rPr lang="zh-CN" altLang="zh-CN" dirty="0" smtClean="0"/>
              <a:t>搏动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见于</a:t>
            </a:r>
            <a:r>
              <a:rPr lang="zh-CN" altLang="zh-CN" dirty="0"/>
              <a:t>右心室</a:t>
            </a:r>
            <a:r>
              <a:rPr lang="zh-CN" altLang="zh-CN" dirty="0" smtClean="0"/>
              <a:t>肥大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剑突</a:t>
            </a:r>
            <a:r>
              <a:rPr lang="zh-CN" altLang="zh-CN" dirty="0"/>
              <a:t>下</a:t>
            </a:r>
            <a:r>
              <a:rPr lang="zh-CN" altLang="zh-CN" dirty="0" smtClean="0"/>
              <a:t>搏动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见于</a:t>
            </a:r>
            <a:r>
              <a:rPr lang="zh-CN" altLang="zh-CN" dirty="0"/>
              <a:t>肺气肿伴右心室肥大</a:t>
            </a:r>
            <a:r>
              <a:rPr lang="zh-CN" altLang="zh-CN" dirty="0" smtClean="0"/>
              <a:t>、腹主动脉瘤等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5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二、触诊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dirty="0" smtClean="0"/>
              <a:t>（一）心尖搏动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zh-CN" altLang="en-US" dirty="0" smtClean="0"/>
              <a:t>较视诊更准确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zh-CN" altLang="en-US" dirty="0" smtClean="0"/>
              <a:t>心室收缩开始的标志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9" t="43748" r="10893"/>
          <a:stretch/>
        </p:blipFill>
        <p:spPr bwMode="auto">
          <a:xfrm>
            <a:off x="4788023" y="1794276"/>
            <a:ext cx="2220847" cy="1239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2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</TotalTime>
  <Pages>0</Pages>
  <Words>1317</Words>
  <Characters>0</Characters>
  <Application>Microsoft Office PowerPoint</Application>
  <DocSecurity>0</DocSecurity>
  <PresentationFormat>全屏显示(4:3)</PresentationFormat>
  <Lines>0</Lines>
  <Paragraphs>341</Paragraphs>
  <Slides>33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4" baseType="lpstr">
      <vt:lpstr>课件模板</vt:lpstr>
      <vt:lpstr>第六节  心脏评估</vt:lpstr>
      <vt:lpstr>PowerPoint 演示文稿</vt:lpstr>
      <vt:lpstr>PowerPoint 演示文稿</vt:lpstr>
      <vt:lpstr>一、视诊</vt:lpstr>
      <vt:lpstr>一、视诊</vt:lpstr>
      <vt:lpstr>一、视诊</vt:lpstr>
      <vt:lpstr>一、视诊</vt:lpstr>
      <vt:lpstr>一、视诊</vt:lpstr>
      <vt:lpstr>二、触诊</vt:lpstr>
      <vt:lpstr>二、触诊</vt:lpstr>
      <vt:lpstr>二、触诊</vt:lpstr>
      <vt:lpstr>三、叩诊</vt:lpstr>
      <vt:lpstr>三、叩诊</vt:lpstr>
      <vt:lpstr>三、叩诊</vt:lpstr>
      <vt:lpstr>三、叩诊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</vt:lpstr>
      <vt:lpstr>四、听诊 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63</cp:revision>
  <cp:lastPrinted>1899-12-30T00:00:00Z</cp:lastPrinted>
  <dcterms:created xsi:type="dcterms:W3CDTF">2008-12-16T07:41:38Z</dcterms:created>
  <dcterms:modified xsi:type="dcterms:W3CDTF">2015-12-11T02:04:15Z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